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5" r:id="rId2"/>
  </p:sldMasterIdLst>
  <p:notesMasterIdLst>
    <p:notesMasterId r:id="rId37"/>
  </p:notesMasterIdLst>
  <p:sldIdLst>
    <p:sldId id="281" r:id="rId3"/>
    <p:sldId id="302" r:id="rId4"/>
    <p:sldId id="306" r:id="rId5"/>
    <p:sldId id="307" r:id="rId6"/>
    <p:sldId id="308" r:id="rId7"/>
    <p:sldId id="309" r:id="rId8"/>
    <p:sldId id="310" r:id="rId9"/>
    <p:sldId id="311" r:id="rId10"/>
    <p:sldId id="312" r:id="rId11"/>
    <p:sldId id="313" r:id="rId12"/>
    <p:sldId id="314" r:id="rId13"/>
    <p:sldId id="317" r:id="rId14"/>
    <p:sldId id="315" r:id="rId15"/>
    <p:sldId id="322" r:id="rId16"/>
    <p:sldId id="316" r:id="rId17"/>
    <p:sldId id="318" r:id="rId18"/>
    <p:sldId id="319" r:id="rId19"/>
    <p:sldId id="323" r:id="rId20"/>
    <p:sldId id="320" r:id="rId21"/>
    <p:sldId id="321" r:id="rId22"/>
    <p:sldId id="289" r:id="rId23"/>
    <p:sldId id="290" r:id="rId24"/>
    <p:sldId id="291" r:id="rId25"/>
    <p:sldId id="293" r:id="rId26"/>
    <p:sldId id="292" r:id="rId27"/>
    <p:sldId id="303" r:id="rId28"/>
    <p:sldId id="304" r:id="rId29"/>
    <p:sldId id="294" r:id="rId30"/>
    <p:sldId id="305" r:id="rId31"/>
    <p:sldId id="296" r:id="rId32"/>
    <p:sldId id="300" r:id="rId33"/>
    <p:sldId id="297" r:id="rId34"/>
    <p:sldId id="287" r:id="rId35"/>
    <p:sldId id="276" r:id="rId36"/>
  </p:sldIdLst>
  <p:sldSz cx="12192000" cy="6858000"/>
  <p:notesSz cx="6858000" cy="9144000"/>
  <p:defaultTextStyle>
    <a:defPPr>
      <a:defRPr lang="es-ES_trad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750"/>
    <p:restoredTop sz="94686"/>
  </p:normalViewPr>
  <p:slideViewPr>
    <p:cSldViewPr snapToGrid="0" snapToObjects="1">
      <p:cViewPr varScale="1">
        <p:scale>
          <a:sx n="105" d="100"/>
          <a:sy n="105" d="100"/>
        </p:scale>
        <p:origin x="61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8AD104-B8B1-479E-9B66-C8E7BD7BBB0C}" type="datetimeFigureOut">
              <a:rPr lang="es-ES" smtClean="0"/>
              <a:t>20/04/2017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C55CEC-2C75-4E35-BC7C-A63118DA1FF9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594865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Portada Sedes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9E9F3E-2E04-4EB8-B8E8-E1FCF54A7735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098932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C01149-6D98-A748-B54C-89F341487FA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2217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C01149-6D98-A748-B54C-89F341487FA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0744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C01149-6D98-A748-B54C-89F341487FA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5301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C01149-6D98-A748-B54C-89F341487FA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3700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39E254-08CE-4E74-B686-887363B3A1FA}" type="slidenum">
              <a:rPr lang="es-ES" smtClean="0"/>
              <a:t>33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2092780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C01149-6D98-A748-B54C-89F341487FA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5201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C01149-6D98-A748-B54C-89F341487FA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363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C01149-6D98-A748-B54C-89F341487FA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7738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C01149-6D98-A748-B54C-89F341487FA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3442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C01149-6D98-A748-B54C-89F341487FA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6006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C01149-6D98-A748-B54C-89F341487FA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0301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C01149-6D98-A748-B54C-89F341487FA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571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C01149-6D98-A748-B54C-89F341487FA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9255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_tradnl"/>
              <a:t>Haga clic para modificar el estilo de subtítulo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8FAB8-E7DF-AA41-B1EC-EA2E4BD5AD87}" type="datetimeFigureOut">
              <a:rPr lang="es-ES_tradnl" smtClean="0"/>
              <a:t>20/04/2017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C0045-16D0-DD42-8528-FA9F5E9B9DC0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7560549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8FAB8-E7DF-AA41-B1EC-EA2E4BD5AD87}" type="datetimeFigureOut">
              <a:rPr lang="es-ES_tradnl" smtClean="0"/>
              <a:t>20/04/2017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C0045-16D0-DD42-8528-FA9F5E9B9DC0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805343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8FAB8-E7DF-AA41-B1EC-EA2E4BD5AD87}" type="datetimeFigureOut">
              <a:rPr lang="es-ES_tradnl" smtClean="0"/>
              <a:t>20/04/2017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C0045-16D0-DD42-8528-FA9F5E9B9DC0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337297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raporta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 userDrawn="1"/>
        </p:nvSpPr>
        <p:spPr>
          <a:xfrm>
            <a:off x="103517" y="0"/>
            <a:ext cx="12192000" cy="6858000"/>
          </a:xfrm>
          <a:prstGeom prst="rect">
            <a:avLst/>
          </a:prstGeom>
          <a:solidFill>
            <a:schemeClr val="bg1"/>
          </a:solidFill>
          <a:ln w="349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EFE37C-0B3C-4111-908B-41BEF97CB2BE}" type="slidenum">
              <a:rPr lang="es-ES" smtClean="0"/>
              <a:pPr/>
              <a:t>‹#›</a:t>
            </a:fld>
            <a:endParaRPr lang="es-ES" dirty="0"/>
          </a:p>
        </p:txBody>
      </p:sp>
      <p:sp>
        <p:nvSpPr>
          <p:cNvPr id="6" name="Rectángulo 5"/>
          <p:cNvSpPr/>
          <p:nvPr userDrawn="1"/>
        </p:nvSpPr>
        <p:spPr>
          <a:xfrm>
            <a:off x="6795247" y="0"/>
            <a:ext cx="5396753" cy="6858000"/>
          </a:xfrm>
          <a:prstGeom prst="rect">
            <a:avLst/>
          </a:prstGeom>
          <a:solidFill>
            <a:schemeClr val="tx1">
              <a:lumMod val="75000"/>
            </a:schemeClr>
          </a:solidFill>
          <a:ln w="349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25" name="Grupo 24"/>
          <p:cNvGrpSpPr/>
          <p:nvPr userDrawn="1"/>
        </p:nvGrpSpPr>
        <p:grpSpPr>
          <a:xfrm>
            <a:off x="977667" y="3406331"/>
            <a:ext cx="4106700" cy="85017"/>
            <a:chOff x="1000228" y="3406331"/>
            <a:chExt cx="4106700" cy="85017"/>
          </a:xfrm>
        </p:grpSpPr>
        <p:sp>
          <p:nvSpPr>
            <p:cNvPr id="5" name="Rectángulo 4"/>
            <p:cNvSpPr/>
            <p:nvPr userDrawn="1"/>
          </p:nvSpPr>
          <p:spPr>
            <a:xfrm>
              <a:off x="1000228" y="3406331"/>
              <a:ext cx="1368900" cy="85017"/>
            </a:xfrm>
            <a:prstGeom prst="rect">
              <a:avLst/>
            </a:prstGeom>
            <a:solidFill>
              <a:srgbClr val="BF0000"/>
            </a:solidFill>
            <a:ln w="349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8" name="Rectángulo 7"/>
            <p:cNvSpPr/>
            <p:nvPr userDrawn="1"/>
          </p:nvSpPr>
          <p:spPr>
            <a:xfrm>
              <a:off x="2369128" y="3406331"/>
              <a:ext cx="1368900" cy="85017"/>
            </a:xfrm>
            <a:prstGeom prst="rect">
              <a:avLst/>
            </a:prstGeom>
            <a:solidFill>
              <a:srgbClr val="F67E1A"/>
            </a:solidFill>
            <a:ln w="349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9" name="Rectángulo 8"/>
            <p:cNvSpPr/>
            <p:nvPr userDrawn="1"/>
          </p:nvSpPr>
          <p:spPr>
            <a:xfrm>
              <a:off x="3738028" y="3406331"/>
              <a:ext cx="1368900" cy="85017"/>
            </a:xfrm>
            <a:prstGeom prst="rect">
              <a:avLst/>
            </a:prstGeom>
            <a:solidFill>
              <a:schemeClr val="accent3"/>
            </a:solidFill>
            <a:ln w="349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sp>
        <p:nvSpPr>
          <p:cNvPr id="11" name="CuadroTexto 10"/>
          <p:cNvSpPr txBox="1"/>
          <p:nvPr userDrawn="1"/>
        </p:nvSpPr>
        <p:spPr>
          <a:xfrm>
            <a:off x="1567822" y="3564085"/>
            <a:ext cx="29263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/>
              <a:t>www.atsistemas.com</a:t>
            </a:r>
          </a:p>
        </p:txBody>
      </p:sp>
      <p:grpSp>
        <p:nvGrpSpPr>
          <p:cNvPr id="26" name="Grupo 25"/>
          <p:cNvGrpSpPr/>
          <p:nvPr userDrawn="1"/>
        </p:nvGrpSpPr>
        <p:grpSpPr>
          <a:xfrm>
            <a:off x="7361609" y="219056"/>
            <a:ext cx="4446360" cy="769441"/>
            <a:chOff x="7361609" y="219056"/>
            <a:chExt cx="4446360" cy="769441"/>
          </a:xfrm>
        </p:grpSpPr>
        <p:grpSp>
          <p:nvGrpSpPr>
            <p:cNvPr id="12" name="Group 241"/>
            <p:cNvGrpSpPr>
              <a:grpSpLocks noChangeAspect="1"/>
            </p:cNvGrpSpPr>
            <p:nvPr userDrawn="1"/>
          </p:nvGrpSpPr>
          <p:grpSpPr bwMode="auto">
            <a:xfrm>
              <a:off x="7361609" y="398321"/>
              <a:ext cx="321024" cy="410911"/>
              <a:chOff x="2155" y="0"/>
              <a:chExt cx="375" cy="480"/>
            </a:xfrm>
            <a:solidFill>
              <a:schemeClr val="bg1"/>
            </a:solidFill>
          </p:grpSpPr>
          <p:sp>
            <p:nvSpPr>
              <p:cNvPr id="13" name="Freeform 242"/>
              <p:cNvSpPr>
                <a:spLocks noEditPoints="1"/>
              </p:cNvSpPr>
              <p:nvPr/>
            </p:nvSpPr>
            <p:spPr bwMode="auto">
              <a:xfrm>
                <a:off x="2260" y="105"/>
                <a:ext cx="164" cy="163"/>
              </a:xfrm>
              <a:custGeom>
                <a:avLst/>
                <a:gdLst>
                  <a:gd name="T0" fmla="*/ 401 w 801"/>
                  <a:gd name="T1" fmla="*/ 0 h 800"/>
                  <a:gd name="T2" fmla="*/ 0 w 801"/>
                  <a:gd name="T3" fmla="*/ 400 h 800"/>
                  <a:gd name="T4" fmla="*/ 401 w 801"/>
                  <a:gd name="T5" fmla="*/ 800 h 800"/>
                  <a:gd name="T6" fmla="*/ 801 w 801"/>
                  <a:gd name="T7" fmla="*/ 400 h 800"/>
                  <a:gd name="T8" fmla="*/ 401 w 801"/>
                  <a:gd name="T9" fmla="*/ 0 h 800"/>
                  <a:gd name="T10" fmla="*/ 401 w 801"/>
                  <a:gd name="T11" fmla="*/ 726 h 800"/>
                  <a:gd name="T12" fmla="*/ 74 w 801"/>
                  <a:gd name="T13" fmla="*/ 400 h 800"/>
                  <a:gd name="T14" fmla="*/ 401 w 801"/>
                  <a:gd name="T15" fmla="*/ 74 h 800"/>
                  <a:gd name="T16" fmla="*/ 727 w 801"/>
                  <a:gd name="T17" fmla="*/ 400 h 800"/>
                  <a:gd name="T18" fmla="*/ 401 w 801"/>
                  <a:gd name="T19" fmla="*/ 726 h 8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01" h="800">
                    <a:moveTo>
                      <a:pt x="401" y="0"/>
                    </a:moveTo>
                    <a:cubicBezTo>
                      <a:pt x="180" y="0"/>
                      <a:pt x="0" y="179"/>
                      <a:pt x="0" y="400"/>
                    </a:cubicBezTo>
                    <a:cubicBezTo>
                      <a:pt x="0" y="621"/>
                      <a:pt x="180" y="800"/>
                      <a:pt x="401" y="800"/>
                    </a:cubicBezTo>
                    <a:cubicBezTo>
                      <a:pt x="621" y="800"/>
                      <a:pt x="801" y="621"/>
                      <a:pt x="801" y="400"/>
                    </a:cubicBezTo>
                    <a:cubicBezTo>
                      <a:pt x="801" y="179"/>
                      <a:pt x="622" y="0"/>
                      <a:pt x="401" y="0"/>
                    </a:cubicBezTo>
                    <a:close/>
                    <a:moveTo>
                      <a:pt x="401" y="726"/>
                    </a:moveTo>
                    <a:cubicBezTo>
                      <a:pt x="221" y="726"/>
                      <a:pt x="74" y="579"/>
                      <a:pt x="74" y="400"/>
                    </a:cubicBezTo>
                    <a:cubicBezTo>
                      <a:pt x="74" y="221"/>
                      <a:pt x="222" y="74"/>
                      <a:pt x="401" y="74"/>
                    </a:cubicBezTo>
                    <a:cubicBezTo>
                      <a:pt x="580" y="74"/>
                      <a:pt x="727" y="222"/>
                      <a:pt x="727" y="400"/>
                    </a:cubicBezTo>
                    <a:cubicBezTo>
                      <a:pt x="727" y="579"/>
                      <a:pt x="581" y="726"/>
                      <a:pt x="401" y="7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sz="1600"/>
              </a:p>
            </p:txBody>
          </p:sp>
          <p:sp>
            <p:nvSpPr>
              <p:cNvPr id="14" name="Freeform 243"/>
              <p:cNvSpPr>
                <a:spLocks noEditPoints="1"/>
              </p:cNvSpPr>
              <p:nvPr/>
            </p:nvSpPr>
            <p:spPr bwMode="auto">
              <a:xfrm>
                <a:off x="2155" y="0"/>
                <a:ext cx="375" cy="480"/>
              </a:xfrm>
              <a:custGeom>
                <a:avLst/>
                <a:gdLst>
                  <a:gd name="T0" fmla="*/ 432 w 1837"/>
                  <a:gd name="T1" fmla="*/ 1906 h 2357"/>
                  <a:gd name="T2" fmla="*/ 897 w 1837"/>
                  <a:gd name="T3" fmla="*/ 2348 h 2357"/>
                  <a:gd name="T4" fmla="*/ 941 w 1837"/>
                  <a:gd name="T5" fmla="*/ 2348 h 2357"/>
                  <a:gd name="T6" fmla="*/ 1837 w 1837"/>
                  <a:gd name="T7" fmla="*/ 909 h 2357"/>
                  <a:gd name="T8" fmla="*/ 920 w 1837"/>
                  <a:gd name="T9" fmla="*/ 0 h 2357"/>
                  <a:gd name="T10" fmla="*/ 2 w 1837"/>
                  <a:gd name="T11" fmla="*/ 909 h 2357"/>
                  <a:gd name="T12" fmla="*/ 432 w 1837"/>
                  <a:gd name="T13" fmla="*/ 1906 h 2357"/>
                  <a:gd name="T14" fmla="*/ 918 w 1837"/>
                  <a:gd name="T15" fmla="*/ 72 h 2357"/>
                  <a:gd name="T16" fmla="*/ 1762 w 1837"/>
                  <a:gd name="T17" fmla="*/ 908 h 2357"/>
                  <a:gd name="T18" fmla="*/ 1432 w 1837"/>
                  <a:gd name="T19" fmla="*/ 1748 h 2357"/>
                  <a:gd name="T20" fmla="*/ 960 w 1837"/>
                  <a:gd name="T21" fmla="*/ 2234 h 2357"/>
                  <a:gd name="T22" fmla="*/ 918 w 1837"/>
                  <a:gd name="T23" fmla="*/ 2269 h 2357"/>
                  <a:gd name="T24" fmla="*/ 875 w 1837"/>
                  <a:gd name="T25" fmla="*/ 2234 h 2357"/>
                  <a:gd name="T26" fmla="*/ 403 w 1837"/>
                  <a:gd name="T27" fmla="*/ 1748 h 2357"/>
                  <a:gd name="T28" fmla="*/ 73 w 1837"/>
                  <a:gd name="T29" fmla="*/ 906 h 2357"/>
                  <a:gd name="T30" fmla="*/ 918 w 1837"/>
                  <a:gd name="T31" fmla="*/ 72 h 23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837" h="2357">
                    <a:moveTo>
                      <a:pt x="432" y="1906"/>
                    </a:moveTo>
                    <a:cubicBezTo>
                      <a:pt x="657" y="2171"/>
                      <a:pt x="886" y="2341"/>
                      <a:pt x="897" y="2348"/>
                    </a:cubicBezTo>
                    <a:cubicBezTo>
                      <a:pt x="909" y="2357"/>
                      <a:pt x="928" y="2357"/>
                      <a:pt x="941" y="2348"/>
                    </a:cubicBezTo>
                    <a:cubicBezTo>
                      <a:pt x="977" y="2322"/>
                      <a:pt x="1837" y="1686"/>
                      <a:pt x="1837" y="909"/>
                    </a:cubicBezTo>
                    <a:cubicBezTo>
                      <a:pt x="1837" y="409"/>
                      <a:pt x="1425" y="0"/>
                      <a:pt x="920" y="0"/>
                    </a:cubicBezTo>
                    <a:cubicBezTo>
                      <a:pt x="414" y="0"/>
                      <a:pt x="2" y="408"/>
                      <a:pt x="2" y="909"/>
                    </a:cubicBezTo>
                    <a:cubicBezTo>
                      <a:pt x="0" y="1128"/>
                      <a:pt x="76" y="1481"/>
                      <a:pt x="432" y="1906"/>
                    </a:cubicBezTo>
                    <a:close/>
                    <a:moveTo>
                      <a:pt x="918" y="72"/>
                    </a:moveTo>
                    <a:cubicBezTo>
                      <a:pt x="1382" y="72"/>
                      <a:pt x="1762" y="448"/>
                      <a:pt x="1762" y="908"/>
                    </a:cubicBezTo>
                    <a:cubicBezTo>
                      <a:pt x="1762" y="1176"/>
                      <a:pt x="1651" y="1458"/>
                      <a:pt x="1432" y="1748"/>
                    </a:cubicBezTo>
                    <a:cubicBezTo>
                      <a:pt x="1258" y="1978"/>
                      <a:pt x="1062" y="2151"/>
                      <a:pt x="960" y="2234"/>
                    </a:cubicBezTo>
                    <a:cubicBezTo>
                      <a:pt x="918" y="2269"/>
                      <a:pt x="918" y="2269"/>
                      <a:pt x="918" y="2269"/>
                    </a:cubicBezTo>
                    <a:cubicBezTo>
                      <a:pt x="875" y="2234"/>
                      <a:pt x="875" y="2234"/>
                      <a:pt x="875" y="2234"/>
                    </a:cubicBezTo>
                    <a:cubicBezTo>
                      <a:pt x="773" y="2150"/>
                      <a:pt x="577" y="1978"/>
                      <a:pt x="403" y="1748"/>
                    </a:cubicBezTo>
                    <a:cubicBezTo>
                      <a:pt x="184" y="1458"/>
                      <a:pt x="73" y="1176"/>
                      <a:pt x="73" y="906"/>
                    </a:cubicBezTo>
                    <a:cubicBezTo>
                      <a:pt x="74" y="448"/>
                      <a:pt x="453" y="72"/>
                      <a:pt x="918" y="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sz="1600"/>
              </a:p>
            </p:txBody>
          </p:sp>
        </p:grpSp>
        <p:sp>
          <p:nvSpPr>
            <p:cNvPr id="15" name="CuadroTexto 14"/>
            <p:cNvSpPr txBox="1"/>
            <p:nvPr userDrawn="1"/>
          </p:nvSpPr>
          <p:spPr>
            <a:xfrm>
              <a:off x="7882751" y="219056"/>
              <a:ext cx="3925218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600" b="1" dirty="0">
                  <a:solidFill>
                    <a:schemeClr val="bg1"/>
                  </a:solidFill>
                </a:rPr>
                <a:t>Madrid</a:t>
              </a:r>
              <a:endParaRPr lang="es-ES" sz="1400" b="1" dirty="0">
                <a:solidFill>
                  <a:schemeClr val="bg1"/>
                </a:solidFill>
              </a:endParaRPr>
            </a:p>
            <a:p>
              <a:pPr algn="ctr"/>
              <a:r>
                <a:rPr lang="es-ES" sz="1400" dirty="0">
                  <a:solidFill>
                    <a:schemeClr val="bg1"/>
                  </a:solidFill>
                </a:rPr>
                <a:t>C/Valle de Alcudia.3 Edificio 2, </a:t>
              </a:r>
              <a:br>
                <a:rPr lang="es-ES" sz="1400" dirty="0">
                  <a:solidFill>
                    <a:schemeClr val="bg1"/>
                  </a:solidFill>
                </a:rPr>
              </a:br>
              <a:r>
                <a:rPr lang="es-ES" sz="1400" dirty="0">
                  <a:solidFill>
                    <a:schemeClr val="bg1"/>
                  </a:solidFill>
                </a:rPr>
                <a:t>planta 1. 28232. Las Rozas,</a:t>
              </a:r>
              <a:r>
                <a:rPr lang="es-ES" sz="1400" baseline="0" dirty="0">
                  <a:solidFill>
                    <a:schemeClr val="bg1"/>
                  </a:solidFill>
                </a:rPr>
                <a:t> Madrid</a:t>
              </a:r>
              <a:endParaRPr lang="es-ES" sz="1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0" name="Grupo 9"/>
          <p:cNvGrpSpPr/>
          <p:nvPr userDrawn="1"/>
        </p:nvGrpSpPr>
        <p:grpSpPr>
          <a:xfrm>
            <a:off x="7355380" y="1262449"/>
            <a:ext cx="4492303" cy="769441"/>
            <a:chOff x="7355380" y="1182855"/>
            <a:chExt cx="4492303" cy="769441"/>
          </a:xfrm>
        </p:grpSpPr>
        <p:grpSp>
          <p:nvGrpSpPr>
            <p:cNvPr id="16" name="Group 241"/>
            <p:cNvGrpSpPr>
              <a:grpSpLocks noChangeAspect="1"/>
            </p:cNvGrpSpPr>
            <p:nvPr userDrawn="1"/>
          </p:nvGrpSpPr>
          <p:grpSpPr bwMode="auto">
            <a:xfrm>
              <a:off x="7355380" y="1362120"/>
              <a:ext cx="321024" cy="410911"/>
              <a:chOff x="2155" y="0"/>
              <a:chExt cx="375" cy="480"/>
            </a:xfrm>
            <a:solidFill>
              <a:schemeClr val="bg1"/>
            </a:solidFill>
          </p:grpSpPr>
          <p:sp>
            <p:nvSpPr>
              <p:cNvPr id="17" name="Freeform 242"/>
              <p:cNvSpPr>
                <a:spLocks noEditPoints="1"/>
              </p:cNvSpPr>
              <p:nvPr/>
            </p:nvSpPr>
            <p:spPr bwMode="auto">
              <a:xfrm>
                <a:off x="2260" y="105"/>
                <a:ext cx="164" cy="163"/>
              </a:xfrm>
              <a:custGeom>
                <a:avLst/>
                <a:gdLst>
                  <a:gd name="T0" fmla="*/ 401 w 801"/>
                  <a:gd name="T1" fmla="*/ 0 h 800"/>
                  <a:gd name="T2" fmla="*/ 0 w 801"/>
                  <a:gd name="T3" fmla="*/ 400 h 800"/>
                  <a:gd name="T4" fmla="*/ 401 w 801"/>
                  <a:gd name="T5" fmla="*/ 800 h 800"/>
                  <a:gd name="T6" fmla="*/ 801 w 801"/>
                  <a:gd name="T7" fmla="*/ 400 h 800"/>
                  <a:gd name="T8" fmla="*/ 401 w 801"/>
                  <a:gd name="T9" fmla="*/ 0 h 800"/>
                  <a:gd name="T10" fmla="*/ 401 w 801"/>
                  <a:gd name="T11" fmla="*/ 726 h 800"/>
                  <a:gd name="T12" fmla="*/ 74 w 801"/>
                  <a:gd name="T13" fmla="*/ 400 h 800"/>
                  <a:gd name="T14" fmla="*/ 401 w 801"/>
                  <a:gd name="T15" fmla="*/ 74 h 800"/>
                  <a:gd name="T16" fmla="*/ 727 w 801"/>
                  <a:gd name="T17" fmla="*/ 400 h 800"/>
                  <a:gd name="T18" fmla="*/ 401 w 801"/>
                  <a:gd name="T19" fmla="*/ 726 h 8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01" h="800">
                    <a:moveTo>
                      <a:pt x="401" y="0"/>
                    </a:moveTo>
                    <a:cubicBezTo>
                      <a:pt x="180" y="0"/>
                      <a:pt x="0" y="179"/>
                      <a:pt x="0" y="400"/>
                    </a:cubicBezTo>
                    <a:cubicBezTo>
                      <a:pt x="0" y="621"/>
                      <a:pt x="180" y="800"/>
                      <a:pt x="401" y="800"/>
                    </a:cubicBezTo>
                    <a:cubicBezTo>
                      <a:pt x="621" y="800"/>
                      <a:pt x="801" y="621"/>
                      <a:pt x="801" y="400"/>
                    </a:cubicBezTo>
                    <a:cubicBezTo>
                      <a:pt x="801" y="179"/>
                      <a:pt x="622" y="0"/>
                      <a:pt x="401" y="0"/>
                    </a:cubicBezTo>
                    <a:close/>
                    <a:moveTo>
                      <a:pt x="401" y="726"/>
                    </a:moveTo>
                    <a:cubicBezTo>
                      <a:pt x="221" y="726"/>
                      <a:pt x="74" y="579"/>
                      <a:pt x="74" y="400"/>
                    </a:cubicBezTo>
                    <a:cubicBezTo>
                      <a:pt x="74" y="221"/>
                      <a:pt x="222" y="74"/>
                      <a:pt x="401" y="74"/>
                    </a:cubicBezTo>
                    <a:cubicBezTo>
                      <a:pt x="580" y="74"/>
                      <a:pt x="727" y="222"/>
                      <a:pt x="727" y="400"/>
                    </a:cubicBezTo>
                    <a:cubicBezTo>
                      <a:pt x="727" y="579"/>
                      <a:pt x="581" y="726"/>
                      <a:pt x="401" y="7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sz="1600"/>
              </a:p>
            </p:txBody>
          </p:sp>
          <p:sp>
            <p:nvSpPr>
              <p:cNvPr id="18" name="Freeform 243"/>
              <p:cNvSpPr>
                <a:spLocks noEditPoints="1"/>
              </p:cNvSpPr>
              <p:nvPr/>
            </p:nvSpPr>
            <p:spPr bwMode="auto">
              <a:xfrm>
                <a:off x="2155" y="0"/>
                <a:ext cx="375" cy="480"/>
              </a:xfrm>
              <a:custGeom>
                <a:avLst/>
                <a:gdLst>
                  <a:gd name="T0" fmla="*/ 432 w 1837"/>
                  <a:gd name="T1" fmla="*/ 1906 h 2357"/>
                  <a:gd name="T2" fmla="*/ 897 w 1837"/>
                  <a:gd name="T3" fmla="*/ 2348 h 2357"/>
                  <a:gd name="T4" fmla="*/ 941 w 1837"/>
                  <a:gd name="T5" fmla="*/ 2348 h 2357"/>
                  <a:gd name="T6" fmla="*/ 1837 w 1837"/>
                  <a:gd name="T7" fmla="*/ 909 h 2357"/>
                  <a:gd name="T8" fmla="*/ 920 w 1837"/>
                  <a:gd name="T9" fmla="*/ 0 h 2357"/>
                  <a:gd name="T10" fmla="*/ 2 w 1837"/>
                  <a:gd name="T11" fmla="*/ 909 h 2357"/>
                  <a:gd name="T12" fmla="*/ 432 w 1837"/>
                  <a:gd name="T13" fmla="*/ 1906 h 2357"/>
                  <a:gd name="T14" fmla="*/ 918 w 1837"/>
                  <a:gd name="T15" fmla="*/ 72 h 2357"/>
                  <a:gd name="T16" fmla="*/ 1762 w 1837"/>
                  <a:gd name="T17" fmla="*/ 908 h 2357"/>
                  <a:gd name="T18" fmla="*/ 1432 w 1837"/>
                  <a:gd name="T19" fmla="*/ 1748 h 2357"/>
                  <a:gd name="T20" fmla="*/ 960 w 1837"/>
                  <a:gd name="T21" fmla="*/ 2234 h 2357"/>
                  <a:gd name="T22" fmla="*/ 918 w 1837"/>
                  <a:gd name="T23" fmla="*/ 2269 h 2357"/>
                  <a:gd name="T24" fmla="*/ 875 w 1837"/>
                  <a:gd name="T25" fmla="*/ 2234 h 2357"/>
                  <a:gd name="T26" fmla="*/ 403 w 1837"/>
                  <a:gd name="T27" fmla="*/ 1748 h 2357"/>
                  <a:gd name="T28" fmla="*/ 73 w 1837"/>
                  <a:gd name="T29" fmla="*/ 906 h 2357"/>
                  <a:gd name="T30" fmla="*/ 918 w 1837"/>
                  <a:gd name="T31" fmla="*/ 72 h 23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837" h="2357">
                    <a:moveTo>
                      <a:pt x="432" y="1906"/>
                    </a:moveTo>
                    <a:cubicBezTo>
                      <a:pt x="657" y="2171"/>
                      <a:pt x="886" y="2341"/>
                      <a:pt x="897" y="2348"/>
                    </a:cubicBezTo>
                    <a:cubicBezTo>
                      <a:pt x="909" y="2357"/>
                      <a:pt x="928" y="2357"/>
                      <a:pt x="941" y="2348"/>
                    </a:cubicBezTo>
                    <a:cubicBezTo>
                      <a:pt x="977" y="2322"/>
                      <a:pt x="1837" y="1686"/>
                      <a:pt x="1837" y="909"/>
                    </a:cubicBezTo>
                    <a:cubicBezTo>
                      <a:pt x="1837" y="409"/>
                      <a:pt x="1425" y="0"/>
                      <a:pt x="920" y="0"/>
                    </a:cubicBezTo>
                    <a:cubicBezTo>
                      <a:pt x="414" y="0"/>
                      <a:pt x="2" y="408"/>
                      <a:pt x="2" y="909"/>
                    </a:cubicBezTo>
                    <a:cubicBezTo>
                      <a:pt x="0" y="1128"/>
                      <a:pt x="76" y="1481"/>
                      <a:pt x="432" y="1906"/>
                    </a:cubicBezTo>
                    <a:close/>
                    <a:moveTo>
                      <a:pt x="918" y="72"/>
                    </a:moveTo>
                    <a:cubicBezTo>
                      <a:pt x="1382" y="72"/>
                      <a:pt x="1762" y="448"/>
                      <a:pt x="1762" y="908"/>
                    </a:cubicBezTo>
                    <a:cubicBezTo>
                      <a:pt x="1762" y="1176"/>
                      <a:pt x="1651" y="1458"/>
                      <a:pt x="1432" y="1748"/>
                    </a:cubicBezTo>
                    <a:cubicBezTo>
                      <a:pt x="1258" y="1978"/>
                      <a:pt x="1062" y="2151"/>
                      <a:pt x="960" y="2234"/>
                    </a:cubicBezTo>
                    <a:cubicBezTo>
                      <a:pt x="918" y="2269"/>
                      <a:pt x="918" y="2269"/>
                      <a:pt x="918" y="2269"/>
                    </a:cubicBezTo>
                    <a:cubicBezTo>
                      <a:pt x="875" y="2234"/>
                      <a:pt x="875" y="2234"/>
                      <a:pt x="875" y="2234"/>
                    </a:cubicBezTo>
                    <a:cubicBezTo>
                      <a:pt x="773" y="2150"/>
                      <a:pt x="577" y="1978"/>
                      <a:pt x="403" y="1748"/>
                    </a:cubicBezTo>
                    <a:cubicBezTo>
                      <a:pt x="184" y="1458"/>
                      <a:pt x="73" y="1176"/>
                      <a:pt x="73" y="906"/>
                    </a:cubicBezTo>
                    <a:cubicBezTo>
                      <a:pt x="74" y="448"/>
                      <a:pt x="453" y="72"/>
                      <a:pt x="918" y="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sz="1600"/>
              </a:p>
            </p:txBody>
          </p:sp>
        </p:grpSp>
        <p:sp>
          <p:nvSpPr>
            <p:cNvPr id="19" name="CuadroTexto 18"/>
            <p:cNvSpPr txBox="1"/>
            <p:nvPr userDrawn="1"/>
          </p:nvSpPr>
          <p:spPr>
            <a:xfrm>
              <a:off x="7922465" y="1182855"/>
              <a:ext cx="3925218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600" b="1" dirty="0">
                  <a:solidFill>
                    <a:schemeClr val="bg1"/>
                  </a:solidFill>
                </a:rPr>
                <a:t>Barcelona</a:t>
              </a:r>
              <a:endParaRPr lang="es-ES" sz="1400" b="1" dirty="0">
                <a:solidFill>
                  <a:schemeClr val="bg1"/>
                </a:solidFill>
              </a:endParaRPr>
            </a:p>
            <a:p>
              <a:pPr algn="ctr"/>
              <a:r>
                <a:rPr lang="es-ES" sz="1400" dirty="0" err="1">
                  <a:solidFill>
                    <a:schemeClr val="bg1"/>
                  </a:solidFill>
                </a:rPr>
                <a:t>Plaça</a:t>
              </a:r>
              <a:r>
                <a:rPr lang="es-ES" sz="1400" dirty="0">
                  <a:solidFill>
                    <a:schemeClr val="bg1"/>
                  </a:solidFill>
                </a:rPr>
                <a:t> de Catalunya, 21 -</a:t>
              </a:r>
              <a:r>
                <a:rPr lang="es-ES" sz="1400" baseline="0" dirty="0">
                  <a:solidFill>
                    <a:schemeClr val="bg1"/>
                  </a:solidFill>
                </a:rPr>
                <a:t> 2ª </a:t>
              </a:r>
              <a:br>
                <a:rPr lang="es-ES" sz="1400" baseline="0" dirty="0">
                  <a:solidFill>
                    <a:schemeClr val="bg1"/>
                  </a:solidFill>
                </a:rPr>
              </a:br>
              <a:r>
                <a:rPr lang="es-ES" sz="1400" baseline="0" dirty="0">
                  <a:solidFill>
                    <a:schemeClr val="bg1"/>
                  </a:solidFill>
                </a:rPr>
                <a:t>08002, Barcelona</a:t>
              </a:r>
              <a:endParaRPr lang="es-ES" sz="1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7" name="Grupo 26"/>
          <p:cNvGrpSpPr/>
          <p:nvPr userDrawn="1"/>
        </p:nvGrpSpPr>
        <p:grpSpPr>
          <a:xfrm>
            <a:off x="7346754" y="2305842"/>
            <a:ext cx="4491407" cy="984885"/>
            <a:chOff x="7355380" y="2301922"/>
            <a:chExt cx="4491407" cy="984885"/>
          </a:xfrm>
        </p:grpSpPr>
        <p:grpSp>
          <p:nvGrpSpPr>
            <p:cNvPr id="29" name="Group 241"/>
            <p:cNvGrpSpPr>
              <a:grpSpLocks noChangeAspect="1"/>
            </p:cNvGrpSpPr>
            <p:nvPr userDrawn="1"/>
          </p:nvGrpSpPr>
          <p:grpSpPr bwMode="auto">
            <a:xfrm>
              <a:off x="7355380" y="2588909"/>
              <a:ext cx="321024" cy="410911"/>
              <a:chOff x="2155" y="0"/>
              <a:chExt cx="375" cy="480"/>
            </a:xfrm>
            <a:solidFill>
              <a:schemeClr val="bg1"/>
            </a:solidFill>
          </p:grpSpPr>
          <p:sp>
            <p:nvSpPr>
              <p:cNvPr id="30" name="Freeform 242"/>
              <p:cNvSpPr>
                <a:spLocks noEditPoints="1"/>
              </p:cNvSpPr>
              <p:nvPr/>
            </p:nvSpPr>
            <p:spPr bwMode="auto">
              <a:xfrm>
                <a:off x="2260" y="105"/>
                <a:ext cx="164" cy="163"/>
              </a:xfrm>
              <a:custGeom>
                <a:avLst/>
                <a:gdLst>
                  <a:gd name="T0" fmla="*/ 401 w 801"/>
                  <a:gd name="T1" fmla="*/ 0 h 800"/>
                  <a:gd name="T2" fmla="*/ 0 w 801"/>
                  <a:gd name="T3" fmla="*/ 400 h 800"/>
                  <a:gd name="T4" fmla="*/ 401 w 801"/>
                  <a:gd name="T5" fmla="*/ 800 h 800"/>
                  <a:gd name="T6" fmla="*/ 801 w 801"/>
                  <a:gd name="T7" fmla="*/ 400 h 800"/>
                  <a:gd name="T8" fmla="*/ 401 w 801"/>
                  <a:gd name="T9" fmla="*/ 0 h 800"/>
                  <a:gd name="T10" fmla="*/ 401 w 801"/>
                  <a:gd name="T11" fmla="*/ 726 h 800"/>
                  <a:gd name="T12" fmla="*/ 74 w 801"/>
                  <a:gd name="T13" fmla="*/ 400 h 800"/>
                  <a:gd name="T14" fmla="*/ 401 w 801"/>
                  <a:gd name="T15" fmla="*/ 74 h 800"/>
                  <a:gd name="T16" fmla="*/ 727 w 801"/>
                  <a:gd name="T17" fmla="*/ 400 h 800"/>
                  <a:gd name="T18" fmla="*/ 401 w 801"/>
                  <a:gd name="T19" fmla="*/ 726 h 8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01" h="800">
                    <a:moveTo>
                      <a:pt x="401" y="0"/>
                    </a:moveTo>
                    <a:cubicBezTo>
                      <a:pt x="180" y="0"/>
                      <a:pt x="0" y="179"/>
                      <a:pt x="0" y="400"/>
                    </a:cubicBezTo>
                    <a:cubicBezTo>
                      <a:pt x="0" y="621"/>
                      <a:pt x="180" y="800"/>
                      <a:pt x="401" y="800"/>
                    </a:cubicBezTo>
                    <a:cubicBezTo>
                      <a:pt x="621" y="800"/>
                      <a:pt x="801" y="621"/>
                      <a:pt x="801" y="400"/>
                    </a:cubicBezTo>
                    <a:cubicBezTo>
                      <a:pt x="801" y="179"/>
                      <a:pt x="622" y="0"/>
                      <a:pt x="401" y="0"/>
                    </a:cubicBezTo>
                    <a:close/>
                    <a:moveTo>
                      <a:pt x="401" y="726"/>
                    </a:moveTo>
                    <a:cubicBezTo>
                      <a:pt x="221" y="726"/>
                      <a:pt x="74" y="579"/>
                      <a:pt x="74" y="400"/>
                    </a:cubicBezTo>
                    <a:cubicBezTo>
                      <a:pt x="74" y="221"/>
                      <a:pt x="222" y="74"/>
                      <a:pt x="401" y="74"/>
                    </a:cubicBezTo>
                    <a:cubicBezTo>
                      <a:pt x="580" y="74"/>
                      <a:pt x="727" y="222"/>
                      <a:pt x="727" y="400"/>
                    </a:cubicBezTo>
                    <a:cubicBezTo>
                      <a:pt x="727" y="579"/>
                      <a:pt x="581" y="726"/>
                      <a:pt x="401" y="7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sz="1600"/>
              </a:p>
            </p:txBody>
          </p:sp>
          <p:sp>
            <p:nvSpPr>
              <p:cNvPr id="31" name="Freeform 243"/>
              <p:cNvSpPr>
                <a:spLocks noEditPoints="1"/>
              </p:cNvSpPr>
              <p:nvPr/>
            </p:nvSpPr>
            <p:spPr bwMode="auto">
              <a:xfrm>
                <a:off x="2155" y="0"/>
                <a:ext cx="375" cy="480"/>
              </a:xfrm>
              <a:custGeom>
                <a:avLst/>
                <a:gdLst>
                  <a:gd name="T0" fmla="*/ 432 w 1837"/>
                  <a:gd name="T1" fmla="*/ 1906 h 2357"/>
                  <a:gd name="T2" fmla="*/ 897 w 1837"/>
                  <a:gd name="T3" fmla="*/ 2348 h 2357"/>
                  <a:gd name="T4" fmla="*/ 941 w 1837"/>
                  <a:gd name="T5" fmla="*/ 2348 h 2357"/>
                  <a:gd name="T6" fmla="*/ 1837 w 1837"/>
                  <a:gd name="T7" fmla="*/ 909 h 2357"/>
                  <a:gd name="T8" fmla="*/ 920 w 1837"/>
                  <a:gd name="T9" fmla="*/ 0 h 2357"/>
                  <a:gd name="T10" fmla="*/ 2 w 1837"/>
                  <a:gd name="T11" fmla="*/ 909 h 2357"/>
                  <a:gd name="T12" fmla="*/ 432 w 1837"/>
                  <a:gd name="T13" fmla="*/ 1906 h 2357"/>
                  <a:gd name="T14" fmla="*/ 918 w 1837"/>
                  <a:gd name="T15" fmla="*/ 72 h 2357"/>
                  <a:gd name="T16" fmla="*/ 1762 w 1837"/>
                  <a:gd name="T17" fmla="*/ 908 h 2357"/>
                  <a:gd name="T18" fmla="*/ 1432 w 1837"/>
                  <a:gd name="T19" fmla="*/ 1748 h 2357"/>
                  <a:gd name="T20" fmla="*/ 960 w 1837"/>
                  <a:gd name="T21" fmla="*/ 2234 h 2357"/>
                  <a:gd name="T22" fmla="*/ 918 w 1837"/>
                  <a:gd name="T23" fmla="*/ 2269 h 2357"/>
                  <a:gd name="T24" fmla="*/ 875 w 1837"/>
                  <a:gd name="T25" fmla="*/ 2234 h 2357"/>
                  <a:gd name="T26" fmla="*/ 403 w 1837"/>
                  <a:gd name="T27" fmla="*/ 1748 h 2357"/>
                  <a:gd name="T28" fmla="*/ 73 w 1837"/>
                  <a:gd name="T29" fmla="*/ 906 h 2357"/>
                  <a:gd name="T30" fmla="*/ 918 w 1837"/>
                  <a:gd name="T31" fmla="*/ 72 h 23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837" h="2357">
                    <a:moveTo>
                      <a:pt x="432" y="1906"/>
                    </a:moveTo>
                    <a:cubicBezTo>
                      <a:pt x="657" y="2171"/>
                      <a:pt x="886" y="2341"/>
                      <a:pt x="897" y="2348"/>
                    </a:cubicBezTo>
                    <a:cubicBezTo>
                      <a:pt x="909" y="2357"/>
                      <a:pt x="928" y="2357"/>
                      <a:pt x="941" y="2348"/>
                    </a:cubicBezTo>
                    <a:cubicBezTo>
                      <a:pt x="977" y="2322"/>
                      <a:pt x="1837" y="1686"/>
                      <a:pt x="1837" y="909"/>
                    </a:cubicBezTo>
                    <a:cubicBezTo>
                      <a:pt x="1837" y="409"/>
                      <a:pt x="1425" y="0"/>
                      <a:pt x="920" y="0"/>
                    </a:cubicBezTo>
                    <a:cubicBezTo>
                      <a:pt x="414" y="0"/>
                      <a:pt x="2" y="408"/>
                      <a:pt x="2" y="909"/>
                    </a:cubicBezTo>
                    <a:cubicBezTo>
                      <a:pt x="0" y="1128"/>
                      <a:pt x="76" y="1481"/>
                      <a:pt x="432" y="1906"/>
                    </a:cubicBezTo>
                    <a:close/>
                    <a:moveTo>
                      <a:pt x="918" y="72"/>
                    </a:moveTo>
                    <a:cubicBezTo>
                      <a:pt x="1382" y="72"/>
                      <a:pt x="1762" y="448"/>
                      <a:pt x="1762" y="908"/>
                    </a:cubicBezTo>
                    <a:cubicBezTo>
                      <a:pt x="1762" y="1176"/>
                      <a:pt x="1651" y="1458"/>
                      <a:pt x="1432" y="1748"/>
                    </a:cubicBezTo>
                    <a:cubicBezTo>
                      <a:pt x="1258" y="1978"/>
                      <a:pt x="1062" y="2151"/>
                      <a:pt x="960" y="2234"/>
                    </a:cubicBezTo>
                    <a:cubicBezTo>
                      <a:pt x="918" y="2269"/>
                      <a:pt x="918" y="2269"/>
                      <a:pt x="918" y="2269"/>
                    </a:cubicBezTo>
                    <a:cubicBezTo>
                      <a:pt x="875" y="2234"/>
                      <a:pt x="875" y="2234"/>
                      <a:pt x="875" y="2234"/>
                    </a:cubicBezTo>
                    <a:cubicBezTo>
                      <a:pt x="773" y="2150"/>
                      <a:pt x="577" y="1978"/>
                      <a:pt x="403" y="1748"/>
                    </a:cubicBezTo>
                    <a:cubicBezTo>
                      <a:pt x="184" y="1458"/>
                      <a:pt x="73" y="1176"/>
                      <a:pt x="73" y="906"/>
                    </a:cubicBezTo>
                    <a:cubicBezTo>
                      <a:pt x="74" y="448"/>
                      <a:pt x="453" y="72"/>
                      <a:pt x="918" y="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sz="1600"/>
              </a:p>
            </p:txBody>
          </p:sp>
        </p:grpSp>
        <p:sp>
          <p:nvSpPr>
            <p:cNvPr id="32" name="CuadroTexto 31"/>
            <p:cNvSpPr txBox="1"/>
            <p:nvPr userDrawn="1"/>
          </p:nvSpPr>
          <p:spPr>
            <a:xfrm>
              <a:off x="8018252" y="2301922"/>
              <a:ext cx="3828535" cy="9848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600" b="1" dirty="0">
                  <a:solidFill>
                    <a:schemeClr val="bg1"/>
                  </a:solidFill>
                </a:rPr>
                <a:t>Cádiz</a:t>
              </a:r>
              <a:endParaRPr lang="es-ES" sz="1400" b="1" dirty="0">
                <a:solidFill>
                  <a:schemeClr val="bg1"/>
                </a:solidFill>
              </a:endParaRPr>
            </a:p>
            <a:p>
              <a:pPr algn="ctr"/>
              <a:r>
                <a:rPr lang="es-ES" sz="1400" dirty="0">
                  <a:solidFill>
                    <a:schemeClr val="bg1"/>
                  </a:solidFill>
                </a:rPr>
                <a:t>Edificio Jerez Parque Empresarial, </a:t>
              </a:r>
              <a:br>
                <a:rPr lang="es-ES" sz="1400" dirty="0">
                  <a:solidFill>
                    <a:schemeClr val="bg1"/>
                  </a:solidFill>
                </a:rPr>
              </a:br>
              <a:r>
                <a:rPr lang="es-ES" sz="1400" dirty="0">
                  <a:solidFill>
                    <a:schemeClr val="bg1"/>
                  </a:solidFill>
                </a:rPr>
                <a:t>Calle del Desarrollo 2; oficina 12, </a:t>
              </a:r>
              <a:br>
                <a:rPr lang="es-ES" sz="1400" dirty="0">
                  <a:solidFill>
                    <a:schemeClr val="bg1"/>
                  </a:solidFill>
                </a:rPr>
              </a:br>
              <a:r>
                <a:rPr lang="es-ES" sz="1400" dirty="0">
                  <a:solidFill>
                    <a:schemeClr val="bg1"/>
                  </a:solidFill>
                </a:rPr>
                <a:t>planta 1, 11047,</a:t>
              </a:r>
              <a:r>
                <a:rPr lang="es-ES" sz="1400" baseline="0" dirty="0">
                  <a:solidFill>
                    <a:schemeClr val="bg1"/>
                  </a:solidFill>
                </a:rPr>
                <a:t> </a:t>
              </a:r>
              <a:r>
                <a:rPr lang="es-ES" sz="1400" dirty="0">
                  <a:solidFill>
                    <a:schemeClr val="bg1"/>
                  </a:solidFill>
                </a:rPr>
                <a:t>Jerez de la Frontera, Cádiz </a:t>
              </a:r>
            </a:p>
          </p:txBody>
        </p:sp>
      </p:grpSp>
      <p:sp>
        <p:nvSpPr>
          <p:cNvPr id="36" name="CuadroTexto 35"/>
          <p:cNvSpPr txBox="1"/>
          <p:nvPr userDrawn="1"/>
        </p:nvSpPr>
        <p:spPr>
          <a:xfrm>
            <a:off x="8104517" y="3558473"/>
            <a:ext cx="3768150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>
                <a:solidFill>
                  <a:schemeClr val="bg1"/>
                </a:solidFill>
              </a:rPr>
              <a:t>Zaragoza</a:t>
            </a:r>
            <a:endParaRPr lang="es-ES" sz="1400" b="1" dirty="0">
              <a:solidFill>
                <a:schemeClr val="bg1"/>
              </a:solidFill>
            </a:endParaRPr>
          </a:p>
          <a:p>
            <a:pPr algn="ctr"/>
            <a:r>
              <a:rPr lang="es-ES" sz="1400" dirty="0">
                <a:solidFill>
                  <a:schemeClr val="bg1"/>
                </a:solidFill>
              </a:rPr>
              <a:t>Centro Tecnológico</a:t>
            </a:r>
            <a:r>
              <a:rPr lang="es-ES" sz="1400" baseline="0" dirty="0">
                <a:solidFill>
                  <a:schemeClr val="bg1"/>
                </a:solidFill>
              </a:rPr>
              <a:t> TIC XXI C/Bari, 57</a:t>
            </a:r>
          </a:p>
          <a:p>
            <a:pPr algn="ctr"/>
            <a:r>
              <a:rPr lang="es-ES" sz="1400" baseline="0" dirty="0">
                <a:solidFill>
                  <a:schemeClr val="bg1"/>
                </a:solidFill>
              </a:rPr>
              <a:t> Plataforma Logística (PLA-ZA),</a:t>
            </a:r>
            <a:br>
              <a:rPr lang="es-ES" sz="1400" baseline="0" dirty="0">
                <a:solidFill>
                  <a:schemeClr val="bg1"/>
                </a:solidFill>
              </a:rPr>
            </a:br>
            <a:r>
              <a:rPr lang="es-ES" sz="1400" baseline="0" dirty="0">
                <a:solidFill>
                  <a:schemeClr val="bg1"/>
                </a:solidFill>
              </a:rPr>
              <a:t> 50197, Zaragoza</a:t>
            </a:r>
            <a:endParaRPr lang="es-ES" sz="1400" dirty="0">
              <a:solidFill>
                <a:schemeClr val="bg1"/>
              </a:solidFill>
            </a:endParaRPr>
          </a:p>
        </p:txBody>
      </p:sp>
      <p:grpSp>
        <p:nvGrpSpPr>
          <p:cNvPr id="28" name="Grupo 27"/>
          <p:cNvGrpSpPr/>
          <p:nvPr userDrawn="1"/>
        </p:nvGrpSpPr>
        <p:grpSpPr>
          <a:xfrm>
            <a:off x="7355380" y="4808668"/>
            <a:ext cx="4492303" cy="769441"/>
            <a:chOff x="7355380" y="4862384"/>
            <a:chExt cx="4492303" cy="769441"/>
          </a:xfrm>
        </p:grpSpPr>
        <p:grpSp>
          <p:nvGrpSpPr>
            <p:cNvPr id="37" name="Group 241"/>
            <p:cNvGrpSpPr>
              <a:grpSpLocks noChangeAspect="1"/>
            </p:cNvGrpSpPr>
            <p:nvPr userDrawn="1"/>
          </p:nvGrpSpPr>
          <p:grpSpPr bwMode="auto">
            <a:xfrm>
              <a:off x="7355380" y="5041944"/>
              <a:ext cx="321024" cy="410911"/>
              <a:chOff x="2155" y="-17"/>
              <a:chExt cx="375" cy="480"/>
            </a:xfrm>
            <a:solidFill>
              <a:schemeClr val="bg1"/>
            </a:solidFill>
          </p:grpSpPr>
          <p:sp>
            <p:nvSpPr>
              <p:cNvPr id="38" name="Freeform 242"/>
              <p:cNvSpPr>
                <a:spLocks noEditPoints="1"/>
              </p:cNvSpPr>
              <p:nvPr/>
            </p:nvSpPr>
            <p:spPr bwMode="auto">
              <a:xfrm>
                <a:off x="2260" y="105"/>
                <a:ext cx="164" cy="163"/>
              </a:xfrm>
              <a:custGeom>
                <a:avLst/>
                <a:gdLst>
                  <a:gd name="T0" fmla="*/ 401 w 801"/>
                  <a:gd name="T1" fmla="*/ 0 h 800"/>
                  <a:gd name="T2" fmla="*/ 0 w 801"/>
                  <a:gd name="T3" fmla="*/ 400 h 800"/>
                  <a:gd name="T4" fmla="*/ 401 w 801"/>
                  <a:gd name="T5" fmla="*/ 800 h 800"/>
                  <a:gd name="T6" fmla="*/ 801 w 801"/>
                  <a:gd name="T7" fmla="*/ 400 h 800"/>
                  <a:gd name="T8" fmla="*/ 401 w 801"/>
                  <a:gd name="T9" fmla="*/ 0 h 800"/>
                  <a:gd name="T10" fmla="*/ 401 w 801"/>
                  <a:gd name="T11" fmla="*/ 726 h 800"/>
                  <a:gd name="T12" fmla="*/ 74 w 801"/>
                  <a:gd name="T13" fmla="*/ 400 h 800"/>
                  <a:gd name="T14" fmla="*/ 401 w 801"/>
                  <a:gd name="T15" fmla="*/ 74 h 800"/>
                  <a:gd name="T16" fmla="*/ 727 w 801"/>
                  <a:gd name="T17" fmla="*/ 400 h 800"/>
                  <a:gd name="T18" fmla="*/ 401 w 801"/>
                  <a:gd name="T19" fmla="*/ 726 h 8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01" h="800">
                    <a:moveTo>
                      <a:pt x="401" y="0"/>
                    </a:moveTo>
                    <a:cubicBezTo>
                      <a:pt x="180" y="0"/>
                      <a:pt x="0" y="179"/>
                      <a:pt x="0" y="400"/>
                    </a:cubicBezTo>
                    <a:cubicBezTo>
                      <a:pt x="0" y="621"/>
                      <a:pt x="180" y="800"/>
                      <a:pt x="401" y="800"/>
                    </a:cubicBezTo>
                    <a:cubicBezTo>
                      <a:pt x="621" y="800"/>
                      <a:pt x="801" y="621"/>
                      <a:pt x="801" y="400"/>
                    </a:cubicBezTo>
                    <a:cubicBezTo>
                      <a:pt x="801" y="179"/>
                      <a:pt x="622" y="0"/>
                      <a:pt x="401" y="0"/>
                    </a:cubicBezTo>
                    <a:close/>
                    <a:moveTo>
                      <a:pt x="401" y="726"/>
                    </a:moveTo>
                    <a:cubicBezTo>
                      <a:pt x="221" y="726"/>
                      <a:pt x="74" y="579"/>
                      <a:pt x="74" y="400"/>
                    </a:cubicBezTo>
                    <a:cubicBezTo>
                      <a:pt x="74" y="221"/>
                      <a:pt x="222" y="74"/>
                      <a:pt x="401" y="74"/>
                    </a:cubicBezTo>
                    <a:cubicBezTo>
                      <a:pt x="580" y="74"/>
                      <a:pt x="727" y="222"/>
                      <a:pt x="727" y="400"/>
                    </a:cubicBezTo>
                    <a:cubicBezTo>
                      <a:pt x="727" y="579"/>
                      <a:pt x="581" y="726"/>
                      <a:pt x="401" y="7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sz="1600"/>
              </a:p>
            </p:txBody>
          </p:sp>
          <p:sp>
            <p:nvSpPr>
              <p:cNvPr id="39" name="Freeform 243"/>
              <p:cNvSpPr>
                <a:spLocks noEditPoints="1"/>
              </p:cNvSpPr>
              <p:nvPr/>
            </p:nvSpPr>
            <p:spPr bwMode="auto">
              <a:xfrm>
                <a:off x="2155" y="-17"/>
                <a:ext cx="375" cy="480"/>
              </a:xfrm>
              <a:custGeom>
                <a:avLst/>
                <a:gdLst>
                  <a:gd name="T0" fmla="*/ 432 w 1837"/>
                  <a:gd name="T1" fmla="*/ 1906 h 2357"/>
                  <a:gd name="T2" fmla="*/ 897 w 1837"/>
                  <a:gd name="T3" fmla="*/ 2348 h 2357"/>
                  <a:gd name="T4" fmla="*/ 941 w 1837"/>
                  <a:gd name="T5" fmla="*/ 2348 h 2357"/>
                  <a:gd name="T6" fmla="*/ 1837 w 1837"/>
                  <a:gd name="T7" fmla="*/ 909 h 2357"/>
                  <a:gd name="T8" fmla="*/ 920 w 1837"/>
                  <a:gd name="T9" fmla="*/ 0 h 2357"/>
                  <a:gd name="T10" fmla="*/ 2 w 1837"/>
                  <a:gd name="T11" fmla="*/ 909 h 2357"/>
                  <a:gd name="T12" fmla="*/ 432 w 1837"/>
                  <a:gd name="T13" fmla="*/ 1906 h 2357"/>
                  <a:gd name="T14" fmla="*/ 918 w 1837"/>
                  <a:gd name="T15" fmla="*/ 72 h 2357"/>
                  <a:gd name="T16" fmla="*/ 1762 w 1837"/>
                  <a:gd name="T17" fmla="*/ 908 h 2357"/>
                  <a:gd name="T18" fmla="*/ 1432 w 1837"/>
                  <a:gd name="T19" fmla="*/ 1748 h 2357"/>
                  <a:gd name="T20" fmla="*/ 960 w 1837"/>
                  <a:gd name="T21" fmla="*/ 2234 h 2357"/>
                  <a:gd name="T22" fmla="*/ 918 w 1837"/>
                  <a:gd name="T23" fmla="*/ 2269 h 2357"/>
                  <a:gd name="T24" fmla="*/ 875 w 1837"/>
                  <a:gd name="T25" fmla="*/ 2234 h 2357"/>
                  <a:gd name="T26" fmla="*/ 403 w 1837"/>
                  <a:gd name="T27" fmla="*/ 1748 h 2357"/>
                  <a:gd name="T28" fmla="*/ 73 w 1837"/>
                  <a:gd name="T29" fmla="*/ 906 h 2357"/>
                  <a:gd name="T30" fmla="*/ 918 w 1837"/>
                  <a:gd name="T31" fmla="*/ 72 h 23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837" h="2357">
                    <a:moveTo>
                      <a:pt x="432" y="1906"/>
                    </a:moveTo>
                    <a:cubicBezTo>
                      <a:pt x="657" y="2171"/>
                      <a:pt x="886" y="2341"/>
                      <a:pt x="897" y="2348"/>
                    </a:cubicBezTo>
                    <a:cubicBezTo>
                      <a:pt x="909" y="2357"/>
                      <a:pt x="928" y="2357"/>
                      <a:pt x="941" y="2348"/>
                    </a:cubicBezTo>
                    <a:cubicBezTo>
                      <a:pt x="977" y="2322"/>
                      <a:pt x="1837" y="1686"/>
                      <a:pt x="1837" y="909"/>
                    </a:cubicBezTo>
                    <a:cubicBezTo>
                      <a:pt x="1837" y="409"/>
                      <a:pt x="1425" y="0"/>
                      <a:pt x="920" y="0"/>
                    </a:cubicBezTo>
                    <a:cubicBezTo>
                      <a:pt x="414" y="0"/>
                      <a:pt x="2" y="408"/>
                      <a:pt x="2" y="909"/>
                    </a:cubicBezTo>
                    <a:cubicBezTo>
                      <a:pt x="0" y="1128"/>
                      <a:pt x="76" y="1481"/>
                      <a:pt x="432" y="1906"/>
                    </a:cubicBezTo>
                    <a:close/>
                    <a:moveTo>
                      <a:pt x="918" y="72"/>
                    </a:moveTo>
                    <a:cubicBezTo>
                      <a:pt x="1382" y="72"/>
                      <a:pt x="1762" y="448"/>
                      <a:pt x="1762" y="908"/>
                    </a:cubicBezTo>
                    <a:cubicBezTo>
                      <a:pt x="1762" y="1176"/>
                      <a:pt x="1651" y="1458"/>
                      <a:pt x="1432" y="1748"/>
                    </a:cubicBezTo>
                    <a:cubicBezTo>
                      <a:pt x="1258" y="1978"/>
                      <a:pt x="1062" y="2151"/>
                      <a:pt x="960" y="2234"/>
                    </a:cubicBezTo>
                    <a:cubicBezTo>
                      <a:pt x="918" y="2269"/>
                      <a:pt x="918" y="2269"/>
                      <a:pt x="918" y="2269"/>
                    </a:cubicBezTo>
                    <a:cubicBezTo>
                      <a:pt x="875" y="2234"/>
                      <a:pt x="875" y="2234"/>
                      <a:pt x="875" y="2234"/>
                    </a:cubicBezTo>
                    <a:cubicBezTo>
                      <a:pt x="773" y="2150"/>
                      <a:pt x="577" y="1978"/>
                      <a:pt x="403" y="1748"/>
                    </a:cubicBezTo>
                    <a:cubicBezTo>
                      <a:pt x="184" y="1458"/>
                      <a:pt x="73" y="1176"/>
                      <a:pt x="73" y="906"/>
                    </a:cubicBezTo>
                    <a:cubicBezTo>
                      <a:pt x="74" y="448"/>
                      <a:pt x="453" y="72"/>
                      <a:pt x="918" y="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sz="1600"/>
              </a:p>
            </p:txBody>
          </p:sp>
        </p:grpSp>
        <p:sp>
          <p:nvSpPr>
            <p:cNvPr id="40" name="CuadroTexto 39"/>
            <p:cNvSpPr txBox="1"/>
            <p:nvPr userDrawn="1"/>
          </p:nvSpPr>
          <p:spPr>
            <a:xfrm>
              <a:off x="8208929" y="4862384"/>
              <a:ext cx="3638754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600" b="1" dirty="0">
                  <a:solidFill>
                    <a:schemeClr val="bg1"/>
                  </a:solidFill>
                </a:rPr>
                <a:t>A Coruña</a:t>
              </a:r>
              <a:endParaRPr lang="es-ES" sz="1400" b="1" dirty="0">
                <a:solidFill>
                  <a:schemeClr val="bg1"/>
                </a:solidFill>
              </a:endParaRPr>
            </a:p>
            <a:p>
              <a:pPr algn="ctr"/>
              <a:r>
                <a:rPr lang="es-ES" sz="1400" dirty="0">
                  <a:solidFill>
                    <a:schemeClr val="bg1"/>
                  </a:solidFill>
                </a:rPr>
                <a:t>Edificio </a:t>
              </a:r>
              <a:r>
                <a:rPr lang="es-ES" sz="1400" dirty="0" err="1">
                  <a:solidFill>
                    <a:schemeClr val="bg1"/>
                  </a:solidFill>
                </a:rPr>
                <a:t>Mans</a:t>
              </a:r>
              <a:r>
                <a:rPr lang="es-ES" sz="1400" dirty="0">
                  <a:solidFill>
                    <a:schemeClr val="bg1"/>
                  </a:solidFill>
                </a:rPr>
                <a:t>, Polígono de </a:t>
              </a:r>
              <a:r>
                <a:rPr lang="es-ES" sz="1400" dirty="0" err="1">
                  <a:solidFill>
                    <a:schemeClr val="bg1"/>
                  </a:solidFill>
                </a:rPr>
                <a:t>Pocomaco</a:t>
              </a:r>
              <a:r>
                <a:rPr lang="es-ES" sz="1400" dirty="0">
                  <a:solidFill>
                    <a:schemeClr val="bg1"/>
                  </a:solidFill>
                </a:rPr>
                <a:t>, </a:t>
              </a:r>
              <a:br>
                <a:rPr lang="es-ES" sz="1400" dirty="0">
                  <a:solidFill>
                    <a:schemeClr val="bg1"/>
                  </a:solidFill>
                </a:rPr>
              </a:br>
              <a:r>
                <a:rPr lang="es-ES" sz="1400" dirty="0">
                  <a:solidFill>
                    <a:schemeClr val="bg1"/>
                  </a:solidFill>
                </a:rPr>
                <a:t>parcela</a:t>
              </a:r>
              <a:r>
                <a:rPr lang="es-ES" sz="1400" baseline="0" dirty="0">
                  <a:solidFill>
                    <a:schemeClr val="bg1"/>
                  </a:solidFill>
                </a:rPr>
                <a:t> D22, 15190 A Coruña</a:t>
              </a:r>
              <a:endParaRPr lang="es-ES" sz="1400" dirty="0">
                <a:solidFill>
                  <a:schemeClr val="bg1"/>
                </a:solidFill>
              </a:endParaRPr>
            </a:p>
          </p:txBody>
        </p:sp>
      </p:grpSp>
      <p:sp>
        <p:nvSpPr>
          <p:cNvPr id="41" name="CuadroTexto 40"/>
          <p:cNvSpPr txBox="1"/>
          <p:nvPr userDrawn="1"/>
        </p:nvSpPr>
        <p:spPr>
          <a:xfrm>
            <a:off x="1567822" y="4045346"/>
            <a:ext cx="29263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dirty="0"/>
              <a:t>902 888 902</a:t>
            </a:r>
          </a:p>
        </p:txBody>
      </p:sp>
      <p:sp>
        <p:nvSpPr>
          <p:cNvPr id="24" name="Marcador de texto 23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977586" y="2266359"/>
            <a:ext cx="4106863" cy="1041906"/>
          </a:xfrm>
        </p:spPr>
        <p:txBody>
          <a:bodyPr>
            <a:normAutofit/>
          </a:bodyPr>
          <a:lstStyle>
            <a:lvl1pPr marL="0" indent="0" algn="ctr">
              <a:buNone/>
              <a:defRPr sz="7200" b="1"/>
            </a:lvl1pPr>
          </a:lstStyle>
          <a:p>
            <a:pPr lvl="0"/>
            <a:r>
              <a:rPr lang="es-ES" dirty="0"/>
              <a:t>GRACIAS</a:t>
            </a:r>
          </a:p>
        </p:txBody>
      </p:sp>
      <p:grpSp>
        <p:nvGrpSpPr>
          <p:cNvPr id="43" name="Group 241"/>
          <p:cNvGrpSpPr>
            <a:grpSpLocks noChangeAspect="1"/>
          </p:cNvGrpSpPr>
          <p:nvPr userDrawn="1"/>
        </p:nvGrpSpPr>
        <p:grpSpPr bwMode="auto">
          <a:xfrm>
            <a:off x="7361609" y="6046174"/>
            <a:ext cx="321024" cy="410911"/>
            <a:chOff x="2155" y="0"/>
            <a:chExt cx="375" cy="480"/>
          </a:xfrm>
          <a:solidFill>
            <a:schemeClr val="bg1"/>
          </a:solidFill>
        </p:grpSpPr>
        <p:sp>
          <p:nvSpPr>
            <p:cNvPr id="45" name="Freeform 242"/>
            <p:cNvSpPr>
              <a:spLocks noEditPoints="1"/>
            </p:cNvSpPr>
            <p:nvPr/>
          </p:nvSpPr>
          <p:spPr bwMode="auto">
            <a:xfrm>
              <a:off x="2260" y="105"/>
              <a:ext cx="164" cy="163"/>
            </a:xfrm>
            <a:custGeom>
              <a:avLst/>
              <a:gdLst>
                <a:gd name="T0" fmla="*/ 401 w 801"/>
                <a:gd name="T1" fmla="*/ 0 h 800"/>
                <a:gd name="T2" fmla="*/ 0 w 801"/>
                <a:gd name="T3" fmla="*/ 400 h 800"/>
                <a:gd name="T4" fmla="*/ 401 w 801"/>
                <a:gd name="T5" fmla="*/ 800 h 800"/>
                <a:gd name="T6" fmla="*/ 801 w 801"/>
                <a:gd name="T7" fmla="*/ 400 h 800"/>
                <a:gd name="T8" fmla="*/ 401 w 801"/>
                <a:gd name="T9" fmla="*/ 0 h 800"/>
                <a:gd name="T10" fmla="*/ 401 w 801"/>
                <a:gd name="T11" fmla="*/ 726 h 800"/>
                <a:gd name="T12" fmla="*/ 74 w 801"/>
                <a:gd name="T13" fmla="*/ 400 h 800"/>
                <a:gd name="T14" fmla="*/ 401 w 801"/>
                <a:gd name="T15" fmla="*/ 74 h 800"/>
                <a:gd name="T16" fmla="*/ 727 w 801"/>
                <a:gd name="T17" fmla="*/ 400 h 800"/>
                <a:gd name="T18" fmla="*/ 401 w 801"/>
                <a:gd name="T19" fmla="*/ 726 h 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01" h="800">
                  <a:moveTo>
                    <a:pt x="401" y="0"/>
                  </a:moveTo>
                  <a:cubicBezTo>
                    <a:pt x="180" y="0"/>
                    <a:pt x="0" y="179"/>
                    <a:pt x="0" y="400"/>
                  </a:cubicBezTo>
                  <a:cubicBezTo>
                    <a:pt x="0" y="621"/>
                    <a:pt x="180" y="800"/>
                    <a:pt x="401" y="800"/>
                  </a:cubicBezTo>
                  <a:cubicBezTo>
                    <a:pt x="621" y="800"/>
                    <a:pt x="801" y="621"/>
                    <a:pt x="801" y="400"/>
                  </a:cubicBezTo>
                  <a:cubicBezTo>
                    <a:pt x="801" y="179"/>
                    <a:pt x="622" y="0"/>
                    <a:pt x="401" y="0"/>
                  </a:cubicBezTo>
                  <a:close/>
                  <a:moveTo>
                    <a:pt x="401" y="726"/>
                  </a:moveTo>
                  <a:cubicBezTo>
                    <a:pt x="221" y="726"/>
                    <a:pt x="74" y="579"/>
                    <a:pt x="74" y="400"/>
                  </a:cubicBezTo>
                  <a:cubicBezTo>
                    <a:pt x="74" y="221"/>
                    <a:pt x="222" y="74"/>
                    <a:pt x="401" y="74"/>
                  </a:cubicBezTo>
                  <a:cubicBezTo>
                    <a:pt x="580" y="74"/>
                    <a:pt x="727" y="222"/>
                    <a:pt x="727" y="400"/>
                  </a:cubicBezTo>
                  <a:cubicBezTo>
                    <a:pt x="727" y="579"/>
                    <a:pt x="581" y="726"/>
                    <a:pt x="401" y="7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6" name="Freeform 243"/>
            <p:cNvSpPr>
              <a:spLocks noEditPoints="1"/>
            </p:cNvSpPr>
            <p:nvPr/>
          </p:nvSpPr>
          <p:spPr bwMode="auto">
            <a:xfrm>
              <a:off x="2155" y="0"/>
              <a:ext cx="375" cy="480"/>
            </a:xfrm>
            <a:custGeom>
              <a:avLst/>
              <a:gdLst>
                <a:gd name="T0" fmla="*/ 432 w 1837"/>
                <a:gd name="T1" fmla="*/ 1906 h 2357"/>
                <a:gd name="T2" fmla="*/ 897 w 1837"/>
                <a:gd name="T3" fmla="*/ 2348 h 2357"/>
                <a:gd name="T4" fmla="*/ 941 w 1837"/>
                <a:gd name="T5" fmla="*/ 2348 h 2357"/>
                <a:gd name="T6" fmla="*/ 1837 w 1837"/>
                <a:gd name="T7" fmla="*/ 909 h 2357"/>
                <a:gd name="T8" fmla="*/ 920 w 1837"/>
                <a:gd name="T9" fmla="*/ 0 h 2357"/>
                <a:gd name="T10" fmla="*/ 2 w 1837"/>
                <a:gd name="T11" fmla="*/ 909 h 2357"/>
                <a:gd name="T12" fmla="*/ 432 w 1837"/>
                <a:gd name="T13" fmla="*/ 1906 h 2357"/>
                <a:gd name="T14" fmla="*/ 918 w 1837"/>
                <a:gd name="T15" fmla="*/ 72 h 2357"/>
                <a:gd name="T16" fmla="*/ 1762 w 1837"/>
                <a:gd name="T17" fmla="*/ 908 h 2357"/>
                <a:gd name="T18" fmla="*/ 1432 w 1837"/>
                <a:gd name="T19" fmla="*/ 1748 h 2357"/>
                <a:gd name="T20" fmla="*/ 960 w 1837"/>
                <a:gd name="T21" fmla="*/ 2234 h 2357"/>
                <a:gd name="T22" fmla="*/ 918 w 1837"/>
                <a:gd name="T23" fmla="*/ 2269 h 2357"/>
                <a:gd name="T24" fmla="*/ 875 w 1837"/>
                <a:gd name="T25" fmla="*/ 2234 h 2357"/>
                <a:gd name="T26" fmla="*/ 403 w 1837"/>
                <a:gd name="T27" fmla="*/ 1748 h 2357"/>
                <a:gd name="T28" fmla="*/ 73 w 1837"/>
                <a:gd name="T29" fmla="*/ 906 h 2357"/>
                <a:gd name="T30" fmla="*/ 918 w 1837"/>
                <a:gd name="T31" fmla="*/ 72 h 2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37" h="2357">
                  <a:moveTo>
                    <a:pt x="432" y="1906"/>
                  </a:moveTo>
                  <a:cubicBezTo>
                    <a:pt x="657" y="2171"/>
                    <a:pt x="886" y="2341"/>
                    <a:pt x="897" y="2348"/>
                  </a:cubicBezTo>
                  <a:cubicBezTo>
                    <a:pt x="909" y="2357"/>
                    <a:pt x="928" y="2357"/>
                    <a:pt x="941" y="2348"/>
                  </a:cubicBezTo>
                  <a:cubicBezTo>
                    <a:pt x="977" y="2322"/>
                    <a:pt x="1837" y="1686"/>
                    <a:pt x="1837" y="909"/>
                  </a:cubicBezTo>
                  <a:cubicBezTo>
                    <a:pt x="1837" y="409"/>
                    <a:pt x="1425" y="0"/>
                    <a:pt x="920" y="0"/>
                  </a:cubicBezTo>
                  <a:cubicBezTo>
                    <a:pt x="414" y="0"/>
                    <a:pt x="2" y="408"/>
                    <a:pt x="2" y="909"/>
                  </a:cubicBezTo>
                  <a:cubicBezTo>
                    <a:pt x="0" y="1128"/>
                    <a:pt x="76" y="1481"/>
                    <a:pt x="432" y="1906"/>
                  </a:cubicBezTo>
                  <a:close/>
                  <a:moveTo>
                    <a:pt x="918" y="72"/>
                  </a:moveTo>
                  <a:cubicBezTo>
                    <a:pt x="1382" y="72"/>
                    <a:pt x="1762" y="448"/>
                    <a:pt x="1762" y="908"/>
                  </a:cubicBezTo>
                  <a:cubicBezTo>
                    <a:pt x="1762" y="1176"/>
                    <a:pt x="1651" y="1458"/>
                    <a:pt x="1432" y="1748"/>
                  </a:cubicBezTo>
                  <a:cubicBezTo>
                    <a:pt x="1258" y="1978"/>
                    <a:pt x="1062" y="2151"/>
                    <a:pt x="960" y="2234"/>
                  </a:cubicBezTo>
                  <a:cubicBezTo>
                    <a:pt x="918" y="2269"/>
                    <a:pt x="918" y="2269"/>
                    <a:pt x="918" y="2269"/>
                  </a:cubicBezTo>
                  <a:cubicBezTo>
                    <a:pt x="875" y="2234"/>
                    <a:pt x="875" y="2234"/>
                    <a:pt x="875" y="2234"/>
                  </a:cubicBezTo>
                  <a:cubicBezTo>
                    <a:pt x="773" y="2150"/>
                    <a:pt x="577" y="1978"/>
                    <a:pt x="403" y="1748"/>
                  </a:cubicBezTo>
                  <a:cubicBezTo>
                    <a:pt x="184" y="1458"/>
                    <a:pt x="73" y="1176"/>
                    <a:pt x="73" y="906"/>
                  </a:cubicBezTo>
                  <a:cubicBezTo>
                    <a:pt x="74" y="448"/>
                    <a:pt x="453" y="72"/>
                    <a:pt x="918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</p:grpSp>
      <p:sp>
        <p:nvSpPr>
          <p:cNvPr id="44" name="CuadroTexto 43"/>
          <p:cNvSpPr txBox="1"/>
          <p:nvPr userDrawn="1"/>
        </p:nvSpPr>
        <p:spPr>
          <a:xfrm>
            <a:off x="8440315" y="5866908"/>
            <a:ext cx="339784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>
                <a:solidFill>
                  <a:schemeClr val="bg1"/>
                </a:solidFill>
              </a:rPr>
              <a:t>Palma de Mallorca</a:t>
            </a:r>
            <a:endParaRPr lang="es-ES" sz="1400" b="1" dirty="0">
              <a:solidFill>
                <a:schemeClr val="bg1"/>
              </a:solidFill>
            </a:endParaRPr>
          </a:p>
          <a:p>
            <a:pPr algn="ctr"/>
            <a:r>
              <a:rPr lang="es-ES" sz="1400" dirty="0" err="1">
                <a:solidFill>
                  <a:schemeClr val="bg1"/>
                </a:solidFill>
              </a:rPr>
              <a:t>Regus</a:t>
            </a:r>
            <a:r>
              <a:rPr lang="es-ES" sz="1400" dirty="0">
                <a:solidFill>
                  <a:schemeClr val="bg1"/>
                </a:solidFill>
              </a:rPr>
              <a:t> Palma, </a:t>
            </a:r>
            <a:r>
              <a:rPr lang="es-ES" sz="1400" dirty="0" err="1">
                <a:solidFill>
                  <a:schemeClr val="bg1"/>
                </a:solidFill>
              </a:rPr>
              <a:t>Gremi</a:t>
            </a:r>
            <a:r>
              <a:rPr lang="es-ES" sz="1400" dirty="0">
                <a:solidFill>
                  <a:schemeClr val="bg1"/>
                </a:solidFill>
              </a:rPr>
              <a:t> de </a:t>
            </a:r>
            <a:r>
              <a:rPr lang="es-ES" sz="1400" dirty="0" err="1">
                <a:solidFill>
                  <a:schemeClr val="bg1"/>
                </a:solidFill>
              </a:rPr>
              <a:t>Sabaters</a:t>
            </a:r>
            <a:r>
              <a:rPr lang="es-ES" sz="1400" dirty="0">
                <a:solidFill>
                  <a:schemeClr val="bg1"/>
                </a:solidFill>
              </a:rPr>
              <a:t>,</a:t>
            </a:r>
            <a:r>
              <a:rPr lang="es-ES" sz="1400" baseline="0" dirty="0">
                <a:solidFill>
                  <a:schemeClr val="bg1"/>
                </a:solidFill>
              </a:rPr>
              <a:t> 21</a:t>
            </a:r>
            <a:r>
              <a:rPr lang="es-ES" sz="1400" dirty="0">
                <a:solidFill>
                  <a:schemeClr val="bg1"/>
                </a:solidFill>
              </a:rPr>
              <a:t>, </a:t>
            </a:r>
            <a:br>
              <a:rPr lang="es-ES" sz="1400" dirty="0">
                <a:solidFill>
                  <a:schemeClr val="bg1"/>
                </a:solidFill>
              </a:rPr>
            </a:br>
            <a:r>
              <a:rPr lang="es-ES" sz="1400" dirty="0">
                <a:solidFill>
                  <a:schemeClr val="bg1"/>
                </a:solidFill>
              </a:rPr>
              <a:t>Polígono</a:t>
            </a:r>
            <a:r>
              <a:rPr lang="es-ES" sz="1400" baseline="0" dirty="0">
                <a:solidFill>
                  <a:schemeClr val="bg1"/>
                </a:solidFill>
              </a:rPr>
              <a:t> de Son Castello 07009 Palma</a:t>
            </a:r>
            <a:endParaRPr lang="es-ES" sz="1400" dirty="0">
              <a:solidFill>
                <a:schemeClr val="bg1"/>
              </a:solidFill>
            </a:endParaRPr>
          </a:p>
        </p:txBody>
      </p:sp>
      <p:grpSp>
        <p:nvGrpSpPr>
          <p:cNvPr id="49" name="Group 241"/>
          <p:cNvGrpSpPr>
            <a:grpSpLocks noChangeAspect="1"/>
          </p:cNvGrpSpPr>
          <p:nvPr userDrawn="1"/>
        </p:nvGrpSpPr>
        <p:grpSpPr bwMode="auto">
          <a:xfrm>
            <a:off x="7361609" y="3845460"/>
            <a:ext cx="321024" cy="410911"/>
            <a:chOff x="2155" y="0"/>
            <a:chExt cx="375" cy="480"/>
          </a:xfrm>
          <a:solidFill>
            <a:schemeClr val="bg1"/>
          </a:solidFill>
        </p:grpSpPr>
        <p:sp>
          <p:nvSpPr>
            <p:cNvPr id="50" name="Freeform 242"/>
            <p:cNvSpPr>
              <a:spLocks noEditPoints="1"/>
            </p:cNvSpPr>
            <p:nvPr/>
          </p:nvSpPr>
          <p:spPr bwMode="auto">
            <a:xfrm>
              <a:off x="2260" y="105"/>
              <a:ext cx="164" cy="163"/>
            </a:xfrm>
            <a:custGeom>
              <a:avLst/>
              <a:gdLst>
                <a:gd name="T0" fmla="*/ 401 w 801"/>
                <a:gd name="T1" fmla="*/ 0 h 800"/>
                <a:gd name="T2" fmla="*/ 0 w 801"/>
                <a:gd name="T3" fmla="*/ 400 h 800"/>
                <a:gd name="T4" fmla="*/ 401 w 801"/>
                <a:gd name="T5" fmla="*/ 800 h 800"/>
                <a:gd name="T6" fmla="*/ 801 w 801"/>
                <a:gd name="T7" fmla="*/ 400 h 800"/>
                <a:gd name="T8" fmla="*/ 401 w 801"/>
                <a:gd name="T9" fmla="*/ 0 h 800"/>
                <a:gd name="T10" fmla="*/ 401 w 801"/>
                <a:gd name="T11" fmla="*/ 726 h 800"/>
                <a:gd name="T12" fmla="*/ 74 w 801"/>
                <a:gd name="T13" fmla="*/ 400 h 800"/>
                <a:gd name="T14" fmla="*/ 401 w 801"/>
                <a:gd name="T15" fmla="*/ 74 h 800"/>
                <a:gd name="T16" fmla="*/ 727 w 801"/>
                <a:gd name="T17" fmla="*/ 400 h 800"/>
                <a:gd name="T18" fmla="*/ 401 w 801"/>
                <a:gd name="T19" fmla="*/ 726 h 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01" h="800">
                  <a:moveTo>
                    <a:pt x="401" y="0"/>
                  </a:moveTo>
                  <a:cubicBezTo>
                    <a:pt x="180" y="0"/>
                    <a:pt x="0" y="179"/>
                    <a:pt x="0" y="400"/>
                  </a:cubicBezTo>
                  <a:cubicBezTo>
                    <a:pt x="0" y="621"/>
                    <a:pt x="180" y="800"/>
                    <a:pt x="401" y="800"/>
                  </a:cubicBezTo>
                  <a:cubicBezTo>
                    <a:pt x="621" y="800"/>
                    <a:pt x="801" y="621"/>
                    <a:pt x="801" y="400"/>
                  </a:cubicBezTo>
                  <a:cubicBezTo>
                    <a:pt x="801" y="179"/>
                    <a:pt x="622" y="0"/>
                    <a:pt x="401" y="0"/>
                  </a:cubicBezTo>
                  <a:close/>
                  <a:moveTo>
                    <a:pt x="401" y="726"/>
                  </a:moveTo>
                  <a:cubicBezTo>
                    <a:pt x="221" y="726"/>
                    <a:pt x="74" y="579"/>
                    <a:pt x="74" y="400"/>
                  </a:cubicBezTo>
                  <a:cubicBezTo>
                    <a:pt x="74" y="221"/>
                    <a:pt x="222" y="74"/>
                    <a:pt x="401" y="74"/>
                  </a:cubicBezTo>
                  <a:cubicBezTo>
                    <a:pt x="580" y="74"/>
                    <a:pt x="727" y="222"/>
                    <a:pt x="727" y="400"/>
                  </a:cubicBezTo>
                  <a:cubicBezTo>
                    <a:pt x="727" y="579"/>
                    <a:pt x="581" y="726"/>
                    <a:pt x="401" y="7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1" name="Freeform 243"/>
            <p:cNvSpPr>
              <a:spLocks noEditPoints="1"/>
            </p:cNvSpPr>
            <p:nvPr/>
          </p:nvSpPr>
          <p:spPr bwMode="auto">
            <a:xfrm>
              <a:off x="2155" y="0"/>
              <a:ext cx="375" cy="480"/>
            </a:xfrm>
            <a:custGeom>
              <a:avLst/>
              <a:gdLst>
                <a:gd name="T0" fmla="*/ 432 w 1837"/>
                <a:gd name="T1" fmla="*/ 1906 h 2357"/>
                <a:gd name="T2" fmla="*/ 897 w 1837"/>
                <a:gd name="T3" fmla="*/ 2348 h 2357"/>
                <a:gd name="T4" fmla="*/ 941 w 1837"/>
                <a:gd name="T5" fmla="*/ 2348 h 2357"/>
                <a:gd name="T6" fmla="*/ 1837 w 1837"/>
                <a:gd name="T7" fmla="*/ 909 h 2357"/>
                <a:gd name="T8" fmla="*/ 920 w 1837"/>
                <a:gd name="T9" fmla="*/ 0 h 2357"/>
                <a:gd name="T10" fmla="*/ 2 w 1837"/>
                <a:gd name="T11" fmla="*/ 909 h 2357"/>
                <a:gd name="T12" fmla="*/ 432 w 1837"/>
                <a:gd name="T13" fmla="*/ 1906 h 2357"/>
                <a:gd name="T14" fmla="*/ 918 w 1837"/>
                <a:gd name="T15" fmla="*/ 72 h 2357"/>
                <a:gd name="T16" fmla="*/ 1762 w 1837"/>
                <a:gd name="T17" fmla="*/ 908 h 2357"/>
                <a:gd name="T18" fmla="*/ 1432 w 1837"/>
                <a:gd name="T19" fmla="*/ 1748 h 2357"/>
                <a:gd name="T20" fmla="*/ 960 w 1837"/>
                <a:gd name="T21" fmla="*/ 2234 h 2357"/>
                <a:gd name="T22" fmla="*/ 918 w 1837"/>
                <a:gd name="T23" fmla="*/ 2269 h 2357"/>
                <a:gd name="T24" fmla="*/ 875 w 1837"/>
                <a:gd name="T25" fmla="*/ 2234 h 2357"/>
                <a:gd name="T26" fmla="*/ 403 w 1837"/>
                <a:gd name="T27" fmla="*/ 1748 h 2357"/>
                <a:gd name="T28" fmla="*/ 73 w 1837"/>
                <a:gd name="T29" fmla="*/ 906 h 2357"/>
                <a:gd name="T30" fmla="*/ 918 w 1837"/>
                <a:gd name="T31" fmla="*/ 72 h 2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37" h="2357">
                  <a:moveTo>
                    <a:pt x="432" y="1906"/>
                  </a:moveTo>
                  <a:cubicBezTo>
                    <a:pt x="657" y="2171"/>
                    <a:pt x="886" y="2341"/>
                    <a:pt x="897" y="2348"/>
                  </a:cubicBezTo>
                  <a:cubicBezTo>
                    <a:pt x="909" y="2357"/>
                    <a:pt x="928" y="2357"/>
                    <a:pt x="941" y="2348"/>
                  </a:cubicBezTo>
                  <a:cubicBezTo>
                    <a:pt x="977" y="2322"/>
                    <a:pt x="1837" y="1686"/>
                    <a:pt x="1837" y="909"/>
                  </a:cubicBezTo>
                  <a:cubicBezTo>
                    <a:pt x="1837" y="409"/>
                    <a:pt x="1425" y="0"/>
                    <a:pt x="920" y="0"/>
                  </a:cubicBezTo>
                  <a:cubicBezTo>
                    <a:pt x="414" y="0"/>
                    <a:pt x="2" y="408"/>
                    <a:pt x="2" y="909"/>
                  </a:cubicBezTo>
                  <a:cubicBezTo>
                    <a:pt x="0" y="1128"/>
                    <a:pt x="76" y="1481"/>
                    <a:pt x="432" y="1906"/>
                  </a:cubicBezTo>
                  <a:close/>
                  <a:moveTo>
                    <a:pt x="918" y="72"/>
                  </a:moveTo>
                  <a:cubicBezTo>
                    <a:pt x="1382" y="72"/>
                    <a:pt x="1762" y="448"/>
                    <a:pt x="1762" y="908"/>
                  </a:cubicBezTo>
                  <a:cubicBezTo>
                    <a:pt x="1762" y="1176"/>
                    <a:pt x="1651" y="1458"/>
                    <a:pt x="1432" y="1748"/>
                  </a:cubicBezTo>
                  <a:cubicBezTo>
                    <a:pt x="1258" y="1978"/>
                    <a:pt x="1062" y="2151"/>
                    <a:pt x="960" y="2234"/>
                  </a:cubicBezTo>
                  <a:cubicBezTo>
                    <a:pt x="918" y="2269"/>
                    <a:pt x="918" y="2269"/>
                    <a:pt x="918" y="2269"/>
                  </a:cubicBezTo>
                  <a:cubicBezTo>
                    <a:pt x="875" y="2234"/>
                    <a:pt x="875" y="2234"/>
                    <a:pt x="875" y="2234"/>
                  </a:cubicBezTo>
                  <a:cubicBezTo>
                    <a:pt x="773" y="2150"/>
                    <a:pt x="577" y="1978"/>
                    <a:pt x="403" y="1748"/>
                  </a:cubicBezTo>
                  <a:cubicBezTo>
                    <a:pt x="184" y="1458"/>
                    <a:pt x="73" y="1176"/>
                    <a:pt x="73" y="906"/>
                  </a:cubicBezTo>
                  <a:cubicBezTo>
                    <a:pt x="74" y="448"/>
                    <a:pt x="453" y="72"/>
                    <a:pt x="918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24605903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ada_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1999" cy="6857999"/>
          </a:xfrm>
          <a:prstGeom prst="rect">
            <a:avLst/>
          </a:prstGeom>
        </p:spPr>
      </p:pic>
      <p:sp>
        <p:nvSpPr>
          <p:cNvPr id="13" name="Marcador de número de diapositiva 1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6EFE37C-0B3C-4111-908B-41BEF97CB2BE}" type="slidenum">
              <a:rPr lang="es-ES" smtClean="0"/>
              <a:pPr/>
              <a:t>‹#›</a:t>
            </a:fld>
            <a:endParaRPr lang="es-ES" dirty="0"/>
          </a:p>
        </p:txBody>
      </p:sp>
      <p:sp>
        <p:nvSpPr>
          <p:cNvPr id="4" name="Rectángulo 3"/>
          <p:cNvSpPr/>
          <p:nvPr userDrawn="1"/>
        </p:nvSpPr>
        <p:spPr>
          <a:xfrm>
            <a:off x="0" y="2341094"/>
            <a:ext cx="12192000" cy="1180435"/>
          </a:xfrm>
          <a:prstGeom prst="rect">
            <a:avLst/>
          </a:prstGeom>
          <a:solidFill>
            <a:srgbClr val="EE7D0C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Rectángulo 14"/>
          <p:cNvSpPr/>
          <p:nvPr userDrawn="1"/>
        </p:nvSpPr>
        <p:spPr>
          <a:xfrm>
            <a:off x="0" y="3566468"/>
            <a:ext cx="12192000" cy="488382"/>
          </a:xfrm>
          <a:prstGeom prst="rect">
            <a:avLst/>
          </a:prstGeom>
          <a:solidFill>
            <a:srgbClr val="EE7D0C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Título 2"/>
          <p:cNvSpPr>
            <a:spLocks noGrp="1"/>
          </p:cNvSpPr>
          <p:nvPr>
            <p:ph type="ctrTitle" hasCustomPrompt="1"/>
          </p:nvPr>
        </p:nvSpPr>
        <p:spPr>
          <a:xfrm>
            <a:off x="0" y="2503487"/>
            <a:ext cx="12192000" cy="1006475"/>
          </a:xfrm>
        </p:spPr>
        <p:txBody>
          <a:bodyPr>
            <a:normAutofit/>
          </a:bodyPr>
          <a:lstStyle>
            <a:lvl1pPr algn="ctr">
              <a:defRPr sz="6000">
                <a:solidFill>
                  <a:srgbClr val="FDCD13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s-ES" dirty="0"/>
              <a:t>TÍTULO</a:t>
            </a:r>
          </a:p>
        </p:txBody>
      </p:sp>
      <p:sp>
        <p:nvSpPr>
          <p:cNvPr id="11" name="Subtítulo 3"/>
          <p:cNvSpPr>
            <a:spLocks noGrp="1"/>
          </p:cNvSpPr>
          <p:nvPr>
            <p:ph type="subTitle" idx="1" hasCustomPrompt="1"/>
          </p:nvPr>
        </p:nvSpPr>
        <p:spPr>
          <a:xfrm>
            <a:off x="0" y="3528219"/>
            <a:ext cx="12192000" cy="538455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s-ES" dirty="0"/>
              <a:t>Subtítulo</a:t>
            </a:r>
          </a:p>
          <a:p>
            <a:endParaRPr lang="es-ES" dirty="0"/>
          </a:p>
        </p:txBody>
      </p:sp>
      <p:sp>
        <p:nvSpPr>
          <p:cNvPr id="7" name="Rectángulo 6"/>
          <p:cNvSpPr/>
          <p:nvPr userDrawn="1"/>
        </p:nvSpPr>
        <p:spPr>
          <a:xfrm>
            <a:off x="0" y="5862621"/>
            <a:ext cx="12192000" cy="995377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8" name="Imagen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4882" y="5998741"/>
            <a:ext cx="1788128" cy="723140"/>
          </a:xfrm>
          <a:prstGeom prst="rect">
            <a:avLst/>
          </a:prstGeom>
        </p:spPr>
      </p:pic>
      <p:sp>
        <p:nvSpPr>
          <p:cNvPr id="12" name="CuadroTexto 11"/>
          <p:cNvSpPr txBox="1"/>
          <p:nvPr userDrawn="1"/>
        </p:nvSpPr>
        <p:spPr>
          <a:xfrm>
            <a:off x="247588" y="6129478"/>
            <a:ext cx="29263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/>
              <a:t>www.atsistemas.com</a:t>
            </a:r>
          </a:p>
        </p:txBody>
      </p:sp>
    </p:spTree>
    <p:extLst>
      <p:ext uri="{BB962C8B-B14F-4D97-AF65-F5344CB8AC3E}">
        <p14:creationId xmlns:p14="http://schemas.microsoft.com/office/powerpoint/2010/main" val="30068310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 interior con texto lar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1 Título"/>
          <p:cNvSpPr>
            <a:spLocks noGrp="1"/>
          </p:cNvSpPr>
          <p:nvPr>
            <p:ph type="title"/>
          </p:nvPr>
        </p:nvSpPr>
        <p:spPr>
          <a:xfrm>
            <a:off x="8112224" y="692696"/>
            <a:ext cx="3456384" cy="864096"/>
          </a:xfrm>
          <a:prstGeom prst="rect">
            <a:avLst/>
          </a:prstGeom>
        </p:spPr>
        <p:txBody>
          <a:bodyPr/>
          <a:lstStyle>
            <a:lvl1pPr algn="l">
              <a:defRPr sz="1800">
                <a:solidFill>
                  <a:srgbClr val="EE7D0C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endParaRPr lang="es-ES" dirty="0"/>
          </a:p>
        </p:txBody>
      </p:sp>
      <p:sp>
        <p:nvSpPr>
          <p:cNvPr id="13" name="12 Marcador de texto"/>
          <p:cNvSpPr>
            <a:spLocks noGrp="1"/>
          </p:cNvSpPr>
          <p:nvPr>
            <p:ph type="body" sz="quarter" idx="10"/>
          </p:nvPr>
        </p:nvSpPr>
        <p:spPr>
          <a:xfrm>
            <a:off x="1199456" y="1844824"/>
            <a:ext cx="9889331" cy="447814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 algn="l">
              <a:defRPr sz="2000">
                <a:latin typeface="Arial" pitchFamily="34" charset="0"/>
                <a:cs typeface="Arial" pitchFamily="34" charset="0"/>
              </a:defRPr>
            </a:lvl2pPr>
            <a:lvl3pPr algn="l">
              <a:defRPr sz="2000">
                <a:latin typeface="Arial" pitchFamily="34" charset="0"/>
                <a:cs typeface="Arial" pitchFamily="34" charset="0"/>
              </a:defRPr>
            </a:lvl3pPr>
            <a:lvl4pPr algn="l">
              <a:defRPr sz="2000">
                <a:latin typeface="Arial" pitchFamily="34" charset="0"/>
                <a:cs typeface="Arial" pitchFamily="34" charset="0"/>
              </a:defRPr>
            </a:lvl4pPr>
            <a:lvl5pPr algn="l">
              <a:defRPr sz="20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9829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interior con texto lar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1 Título"/>
          <p:cNvSpPr>
            <a:spLocks noGrp="1"/>
          </p:cNvSpPr>
          <p:nvPr>
            <p:ph type="title"/>
          </p:nvPr>
        </p:nvSpPr>
        <p:spPr>
          <a:xfrm>
            <a:off x="8112224" y="692696"/>
            <a:ext cx="3456384" cy="864096"/>
          </a:xfrm>
          <a:prstGeom prst="rect">
            <a:avLst/>
          </a:prstGeom>
        </p:spPr>
        <p:txBody>
          <a:bodyPr/>
          <a:lstStyle>
            <a:lvl1pPr algn="l">
              <a:defRPr sz="1800">
                <a:solidFill>
                  <a:srgbClr val="EE7D0C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endParaRPr lang="es-ES" dirty="0"/>
          </a:p>
        </p:txBody>
      </p:sp>
      <p:sp>
        <p:nvSpPr>
          <p:cNvPr id="13" name="12 Marcador de texto"/>
          <p:cNvSpPr>
            <a:spLocks noGrp="1"/>
          </p:cNvSpPr>
          <p:nvPr>
            <p:ph type="body" sz="quarter" idx="10"/>
          </p:nvPr>
        </p:nvSpPr>
        <p:spPr>
          <a:xfrm>
            <a:off x="1199456" y="1844824"/>
            <a:ext cx="9889331" cy="447814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 algn="l">
              <a:defRPr sz="2000">
                <a:latin typeface="Arial" pitchFamily="34" charset="0"/>
                <a:cs typeface="Arial" pitchFamily="34" charset="0"/>
              </a:defRPr>
            </a:lvl2pPr>
            <a:lvl3pPr algn="l">
              <a:defRPr sz="2000">
                <a:latin typeface="Arial" pitchFamily="34" charset="0"/>
                <a:cs typeface="Arial" pitchFamily="34" charset="0"/>
              </a:defRPr>
            </a:lvl3pPr>
            <a:lvl4pPr algn="l">
              <a:defRPr sz="2000">
                <a:latin typeface="Arial" pitchFamily="34" charset="0"/>
                <a:cs typeface="Arial" pitchFamily="34" charset="0"/>
              </a:defRPr>
            </a:lvl4pPr>
            <a:lvl5pPr algn="l">
              <a:defRPr sz="20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2421812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interior con texto cor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12 Marcador de texto"/>
          <p:cNvSpPr>
            <a:spLocks noGrp="1"/>
          </p:cNvSpPr>
          <p:nvPr>
            <p:ph type="body" sz="quarter" idx="10"/>
          </p:nvPr>
        </p:nvSpPr>
        <p:spPr>
          <a:xfrm>
            <a:off x="1199456" y="1844824"/>
            <a:ext cx="9889331" cy="4478144"/>
          </a:xfrm>
          <a:prstGeom prst="rect">
            <a:avLst/>
          </a:prstGeom>
        </p:spPr>
        <p:txBody>
          <a:bodyPr numCol="1"/>
          <a:lstStyle>
            <a:lvl1pPr marL="0" indent="0" algn="l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 algn="l">
              <a:defRPr sz="2000">
                <a:latin typeface="Arial" pitchFamily="34" charset="0"/>
                <a:cs typeface="Arial" pitchFamily="34" charset="0"/>
              </a:defRPr>
            </a:lvl2pPr>
            <a:lvl3pPr algn="l">
              <a:defRPr sz="2000">
                <a:latin typeface="Arial" pitchFamily="34" charset="0"/>
                <a:cs typeface="Arial" pitchFamily="34" charset="0"/>
              </a:defRPr>
            </a:lvl3pPr>
            <a:lvl4pPr algn="l">
              <a:defRPr sz="2000">
                <a:latin typeface="Arial" pitchFamily="34" charset="0"/>
                <a:cs typeface="Arial" pitchFamily="34" charset="0"/>
              </a:defRPr>
            </a:lvl4pPr>
            <a:lvl5pPr algn="l">
              <a:defRPr sz="20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endParaRPr lang="es-ES" dirty="0"/>
          </a:p>
        </p:txBody>
      </p:sp>
      <p:sp>
        <p:nvSpPr>
          <p:cNvPr id="4" name="1 Título"/>
          <p:cNvSpPr>
            <a:spLocks noGrp="1"/>
          </p:cNvSpPr>
          <p:nvPr>
            <p:ph type="title"/>
          </p:nvPr>
        </p:nvSpPr>
        <p:spPr>
          <a:xfrm>
            <a:off x="8112224" y="692696"/>
            <a:ext cx="3456384" cy="864096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rgbClr val="EE7D0C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86836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/>
          <p:cNvGrpSpPr>
            <a:grpSpLocks/>
          </p:cNvGrpSpPr>
          <p:nvPr userDrawn="1"/>
        </p:nvGrpSpPr>
        <p:grpSpPr bwMode="auto">
          <a:xfrm>
            <a:off x="0" y="0"/>
            <a:ext cx="12192000" cy="6858000"/>
            <a:chOff x="0" y="4272"/>
            <a:chExt cx="9144000" cy="6858000"/>
          </a:xfrm>
        </p:grpSpPr>
        <p:pic>
          <p:nvPicPr>
            <p:cNvPr id="3" name="52 Imagen" descr="plantilla-01.jp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4272"/>
              <a:ext cx="9144000" cy="685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" name="56 Imagen" descr="Línea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052736"/>
              <a:ext cx="9144000" cy="2153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" name="59 Imagen" descr="con-claim1.png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94" t="14462" r="9937" b="14462"/>
            <a:stretch>
              <a:fillRect/>
            </a:stretch>
          </p:blipFill>
          <p:spPr bwMode="auto">
            <a:xfrm>
              <a:off x="7524775" y="5949280"/>
              <a:ext cx="1368152" cy="6404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30316454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/>
          <p:cNvGrpSpPr>
            <a:grpSpLocks/>
          </p:cNvGrpSpPr>
          <p:nvPr userDrawn="1"/>
        </p:nvGrpSpPr>
        <p:grpSpPr bwMode="auto">
          <a:xfrm>
            <a:off x="0" y="0"/>
            <a:ext cx="12192000" cy="6858000"/>
            <a:chOff x="0" y="4272"/>
            <a:chExt cx="9144000" cy="6858000"/>
          </a:xfrm>
        </p:grpSpPr>
        <p:pic>
          <p:nvPicPr>
            <p:cNvPr id="3" name="52 Imagen" descr="plantilla-01.jp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4272"/>
              <a:ext cx="9144000" cy="685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" name="56 Imagen" descr="Línea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052736"/>
              <a:ext cx="9144000" cy="2153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" name="59 Imagen" descr="con-claim1.png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94" t="14462" r="9937" b="14462"/>
            <a:stretch>
              <a:fillRect/>
            </a:stretch>
          </p:blipFill>
          <p:spPr bwMode="auto">
            <a:xfrm>
              <a:off x="7524775" y="5949280"/>
              <a:ext cx="1368152" cy="6404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68433224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 descr="plantilla-01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2 Imagen" descr="Línea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52513"/>
            <a:ext cx="121920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4 Imagen" descr="con-claim1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94" t="14462" r="9937" b="14462"/>
          <a:stretch>
            <a:fillRect/>
          </a:stretch>
        </p:blipFill>
        <p:spPr bwMode="auto">
          <a:xfrm>
            <a:off x="10033001" y="5949951"/>
            <a:ext cx="1824567" cy="639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88606429"/>
      </p:ext>
    </p:extLst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8FAB8-E7DF-AA41-B1EC-EA2E4BD5AD87}" type="datetimeFigureOut">
              <a:rPr lang="es-ES_tradnl" smtClean="0"/>
              <a:t>20/04/2017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C0045-16D0-DD42-8528-FA9F5E9B9DC0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04634136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/>
          <p:cNvGrpSpPr>
            <a:grpSpLocks/>
          </p:cNvGrpSpPr>
          <p:nvPr userDrawn="1"/>
        </p:nvGrpSpPr>
        <p:grpSpPr bwMode="auto">
          <a:xfrm>
            <a:off x="0" y="-9525"/>
            <a:ext cx="12192000" cy="6867525"/>
            <a:chOff x="0" y="-9128"/>
            <a:chExt cx="9180511" cy="6867128"/>
          </a:xfrm>
        </p:grpSpPr>
        <p:pic>
          <p:nvPicPr>
            <p:cNvPr id="3" name="Imagen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237" t="8398" r="24489" b="4803"/>
            <a:stretch>
              <a:fillRect/>
            </a:stretch>
          </p:blipFill>
          <p:spPr bwMode="auto">
            <a:xfrm>
              <a:off x="0" y="-9128"/>
              <a:ext cx="9180511" cy="6867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" name="Rectángulo 3"/>
            <p:cNvSpPr/>
            <p:nvPr/>
          </p:nvSpPr>
          <p:spPr>
            <a:xfrm>
              <a:off x="6443890" y="476619"/>
              <a:ext cx="2519859" cy="3603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sz="1800"/>
            </a:p>
          </p:txBody>
        </p:sp>
        <p:sp>
          <p:nvSpPr>
            <p:cNvPr id="5" name="Rectángulo 4"/>
            <p:cNvSpPr/>
            <p:nvPr/>
          </p:nvSpPr>
          <p:spPr>
            <a:xfrm>
              <a:off x="972242" y="1989419"/>
              <a:ext cx="6263786" cy="460824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sz="1800"/>
            </a:p>
          </p:txBody>
        </p:sp>
        <p:sp>
          <p:nvSpPr>
            <p:cNvPr id="6" name="Rectángulo 5"/>
            <p:cNvSpPr/>
            <p:nvPr/>
          </p:nvSpPr>
          <p:spPr>
            <a:xfrm>
              <a:off x="3924031" y="1543357"/>
              <a:ext cx="4607788" cy="460824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sz="1800"/>
            </a:p>
          </p:txBody>
        </p:sp>
      </p:grpSp>
    </p:spTree>
    <p:extLst>
      <p:ext uri="{BB962C8B-B14F-4D97-AF65-F5344CB8AC3E}">
        <p14:creationId xmlns:p14="http://schemas.microsoft.com/office/powerpoint/2010/main" val="38902789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8FAB8-E7DF-AA41-B1EC-EA2E4BD5AD87}" type="datetimeFigureOut">
              <a:rPr lang="es-ES_tradnl" smtClean="0"/>
              <a:t>20/04/2017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C0045-16D0-DD42-8528-FA9F5E9B9DC0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157530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8FAB8-E7DF-AA41-B1EC-EA2E4BD5AD87}" type="datetimeFigureOut">
              <a:rPr lang="es-ES_tradnl" smtClean="0"/>
              <a:t>20/04/2017</a:t>
            </a:fld>
            <a:endParaRPr lang="es-ES_tradn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C0045-16D0-DD42-8528-FA9F5E9B9DC0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9892982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8FAB8-E7DF-AA41-B1EC-EA2E4BD5AD87}" type="datetimeFigureOut">
              <a:rPr lang="es-ES_tradnl" smtClean="0"/>
              <a:t>20/04/2017</a:t>
            </a:fld>
            <a:endParaRPr lang="es-ES_tradnl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C0045-16D0-DD42-8528-FA9F5E9B9DC0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1097334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8FAB8-E7DF-AA41-B1EC-EA2E4BD5AD87}" type="datetimeFigureOut">
              <a:rPr lang="es-ES_tradnl" smtClean="0"/>
              <a:t>20/04/2017</a:t>
            </a:fld>
            <a:endParaRPr lang="es-ES_tradnl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C0045-16D0-DD42-8528-FA9F5E9B9DC0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1872623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8FAB8-E7DF-AA41-B1EC-EA2E4BD5AD87}" type="datetimeFigureOut">
              <a:rPr lang="es-ES_tradnl" smtClean="0"/>
              <a:t>20/04/2017</a:t>
            </a:fld>
            <a:endParaRPr lang="es-ES_tradnl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C0045-16D0-DD42-8528-FA9F5E9B9DC0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0484748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8FAB8-E7DF-AA41-B1EC-EA2E4BD5AD87}" type="datetimeFigureOut">
              <a:rPr lang="es-ES_tradnl" smtClean="0"/>
              <a:t>20/04/2017</a:t>
            </a:fld>
            <a:endParaRPr lang="es-ES_tradn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C0045-16D0-DD42-8528-FA9F5E9B9DC0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593786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_tradnl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8FAB8-E7DF-AA41-B1EC-EA2E4BD5AD87}" type="datetimeFigureOut">
              <a:rPr lang="es-ES_tradnl" smtClean="0"/>
              <a:t>20/04/2017</a:t>
            </a:fld>
            <a:endParaRPr lang="es-ES_tradn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C0045-16D0-DD42-8528-FA9F5E9B9DC0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1320457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17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8.xml"/><Relationship Id="rId9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E8FAB8-E7DF-AA41-B1EC-EA2E4BD5AD87}" type="datetimeFigureOut">
              <a:rPr lang="es-ES_tradnl" smtClean="0"/>
              <a:t>20/04/2017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CC0045-16D0-DD42-8528-FA9F5E9B9DC0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6322194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2" r:id="rId12"/>
    <p:sldLayoutId id="2147483664" r:id="rId13"/>
    <p:sldLayoutId id="214748367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_trad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mediamarktmaj\Desktop\Presentación ppt\marca de agua.png"/>
          <p:cNvPicPr>
            <a:picLocks noChangeAspect="1" noChangeArrowheads="1"/>
          </p:cNvPicPr>
          <p:nvPr/>
        </p:nvPicPr>
        <p:blipFill>
          <a:blip r:embed="rId8" cstate="print"/>
          <a:srcRect l="10626"/>
          <a:stretch>
            <a:fillRect/>
          </a:stretch>
        </p:blipFill>
        <p:spPr bwMode="auto">
          <a:xfrm>
            <a:off x="1" y="5499816"/>
            <a:ext cx="5254812" cy="1584176"/>
          </a:xfrm>
          <a:prstGeom prst="rect">
            <a:avLst/>
          </a:prstGeom>
          <a:noFill/>
        </p:spPr>
      </p:pic>
      <p:pic>
        <p:nvPicPr>
          <p:cNvPr id="5" name="Picture 3" descr="C:\Users\mediamarktmaj\Desktop\Presentación ppt\Línea Superior.png"/>
          <p:cNvPicPr>
            <a:picLocks noChangeAspect="1" noChangeArrowheads="1"/>
          </p:cNvPicPr>
          <p:nvPr/>
        </p:nvPicPr>
        <p:blipFill>
          <a:blip r:embed="rId9" cstate="print"/>
          <a:srcRect r="8955"/>
          <a:stretch>
            <a:fillRect/>
          </a:stretch>
        </p:blipFill>
        <p:spPr bwMode="auto">
          <a:xfrm flipH="1">
            <a:off x="0" y="404664"/>
            <a:ext cx="8304245" cy="63341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1964458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jpg"/><Relationship Id="rId5" Type="http://schemas.openxmlformats.org/officeDocument/2006/relationships/image" Target="../media/image16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jpg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jpg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0.png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0.png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0.png"/><Relationship Id="rId4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30.png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jpg"/><Relationship Id="rId4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0.png"/><Relationship Id="rId4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0.png"/><Relationship Id="rId4" Type="http://schemas.openxmlformats.org/officeDocument/2006/relationships/image" Target="../media/image3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2.png"/><Relationship Id="rId4" Type="http://schemas.openxmlformats.org/officeDocument/2006/relationships/image" Target="../media/image10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/>
          <p:cNvSpPr>
            <a:spLocks noGrp="1"/>
          </p:cNvSpPr>
          <p:nvPr>
            <p:ph type="ctrTitle"/>
          </p:nvPr>
        </p:nvSpPr>
        <p:spPr>
          <a:xfrm>
            <a:off x="1353312" y="2503487"/>
            <a:ext cx="9253728" cy="1006475"/>
          </a:xfrm>
        </p:spPr>
        <p:txBody>
          <a:bodyPr>
            <a:noAutofit/>
          </a:bodyPr>
          <a:lstStyle/>
          <a:p>
            <a:r>
              <a:rPr lang="es-ES" sz="6600" b="1" dirty="0">
                <a:latin typeface="metafors" panose="00000500000000000000" pitchFamily="2" charset="0"/>
              </a:rPr>
              <a:t>TechDay#6 – Docker &amp; Spring Boot</a:t>
            </a:r>
          </a:p>
        </p:txBody>
      </p:sp>
      <p:sp>
        <p:nvSpPr>
          <p:cNvPr id="12" name="Subtítulo 2"/>
          <p:cNvSpPr>
            <a:spLocks noGrp="1"/>
          </p:cNvSpPr>
          <p:nvPr>
            <p:ph type="subTitle" idx="4294967295"/>
          </p:nvPr>
        </p:nvSpPr>
        <p:spPr>
          <a:xfrm>
            <a:off x="5116068" y="3637947"/>
            <a:ext cx="1728216" cy="513429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s-ES" sz="3200" b="1" dirty="0">
                <a:solidFill>
                  <a:schemeClr val="bg1"/>
                </a:solidFill>
                <a:latin typeface="metafors" panose="00000500000000000000" pitchFamily="2" charset="0"/>
              </a:rPr>
              <a:t>Abril</a:t>
            </a:r>
            <a:r>
              <a:rPr lang="es-ES" sz="3200" b="1" dirty="0">
                <a:solidFill>
                  <a:schemeClr val="bg1"/>
                </a:solidFill>
              </a:rPr>
              <a:t> </a:t>
            </a:r>
            <a:r>
              <a:rPr lang="es-ES" sz="3200" b="1" dirty="0">
                <a:solidFill>
                  <a:schemeClr val="bg1"/>
                </a:solidFill>
                <a:latin typeface="metafors" panose="00000500000000000000" pitchFamily="2" charset="0"/>
              </a:rPr>
              <a:t>2017</a:t>
            </a:r>
          </a:p>
        </p:txBody>
      </p:sp>
      <p:sp>
        <p:nvSpPr>
          <p:cNvPr id="4" name="Subtítulo 2"/>
          <p:cNvSpPr>
            <a:spLocks noGrp="1"/>
          </p:cNvSpPr>
          <p:nvPr>
            <p:ph type="subTitle" idx="4294967295"/>
          </p:nvPr>
        </p:nvSpPr>
        <p:spPr>
          <a:xfrm>
            <a:off x="6630542" y="3637947"/>
            <a:ext cx="4056507" cy="513429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s-ES" sz="3200" b="1" dirty="0">
                <a:solidFill>
                  <a:schemeClr val="bg1"/>
                </a:solidFill>
                <a:latin typeface="metafors" panose="00000500000000000000" pitchFamily="2" charset="0"/>
              </a:rPr>
              <a:t>Madrid – Barcelona - Jerez</a:t>
            </a:r>
          </a:p>
        </p:txBody>
      </p:sp>
    </p:spTree>
    <p:extLst>
      <p:ext uri="{BB962C8B-B14F-4D97-AF65-F5344CB8AC3E}">
        <p14:creationId xmlns:p14="http://schemas.microsoft.com/office/powerpoint/2010/main" val="34604128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9402" y="17902"/>
            <a:ext cx="1238574" cy="667802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8578561" y="429586"/>
            <a:ext cx="2374071" cy="813477"/>
            <a:chOff x="497145" y="371341"/>
            <a:chExt cx="2374071" cy="813477"/>
          </a:xfrm>
        </p:grpSpPr>
        <p:pic>
          <p:nvPicPr>
            <p:cNvPr id="5" name="Imagen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145" y="371341"/>
              <a:ext cx="2374071" cy="813477"/>
            </a:xfrm>
            <a:prstGeom prst="rect">
              <a:avLst/>
            </a:prstGeom>
          </p:spPr>
        </p:pic>
        <p:sp>
          <p:nvSpPr>
            <p:cNvPr id="6" name="CuadroTexto 5"/>
            <p:cNvSpPr txBox="1"/>
            <p:nvPr/>
          </p:nvSpPr>
          <p:spPr>
            <a:xfrm>
              <a:off x="699248" y="469506"/>
              <a:ext cx="184278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3600" b="1" dirty="0">
                  <a:latin typeface="metafors" charset="0"/>
                  <a:ea typeface="metafors" charset="0"/>
                  <a:cs typeface="metafors" charset="0"/>
                </a:rPr>
                <a:t>Conceptos</a:t>
              </a:r>
            </a:p>
          </p:txBody>
        </p:sp>
      </p:grpSp>
      <p:pic>
        <p:nvPicPr>
          <p:cNvPr id="27" name="Picture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6035040"/>
            <a:ext cx="822960" cy="822960"/>
          </a:xfrm>
          <a:prstGeom prst="rect">
            <a:avLst/>
          </a:prstGeom>
        </p:spPr>
      </p:pic>
      <p:sp>
        <p:nvSpPr>
          <p:cNvPr id="10" name="Rectángulo 1"/>
          <p:cNvSpPr/>
          <p:nvPr/>
        </p:nvSpPr>
        <p:spPr>
          <a:xfrm>
            <a:off x="1605744" y="5355575"/>
            <a:ext cx="8713800" cy="13256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CC99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1">
            <a:spAutoFit/>
          </a:bodyPr>
          <a:lstStyle/>
          <a:p>
            <a:pPr marL="8064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80640" algn="l"/>
                <a:tab pos="995040" algn="l"/>
                <a:tab pos="1909440" algn="l"/>
                <a:tab pos="2823839" algn="l"/>
                <a:tab pos="3738240" algn="l"/>
                <a:tab pos="4652640" algn="l"/>
                <a:tab pos="5567039" algn="l"/>
                <a:tab pos="6481439" algn="l"/>
                <a:tab pos="7395840" algn="l"/>
                <a:tab pos="8310240" algn="l"/>
                <a:tab pos="9224640" algn="l"/>
                <a:tab pos="10139040" algn="l"/>
              </a:tabLst>
            </a:pPr>
            <a:r>
              <a:rPr lang="es-ES" sz="2000" b="1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Importante</a:t>
            </a:r>
            <a:r>
              <a:rPr lang="es-ES" sz="200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 :</a:t>
            </a:r>
          </a:p>
          <a:p>
            <a:pPr marL="8064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80640" algn="l"/>
                <a:tab pos="995040" algn="l"/>
                <a:tab pos="1909440" algn="l"/>
                <a:tab pos="2823839" algn="l"/>
                <a:tab pos="3738240" algn="l"/>
                <a:tab pos="4652640" algn="l"/>
                <a:tab pos="5567039" algn="l"/>
                <a:tab pos="6481439" algn="l"/>
                <a:tab pos="7395840" algn="l"/>
                <a:tab pos="8310240" algn="l"/>
                <a:tab pos="9224640" algn="l"/>
                <a:tab pos="10139040" algn="l"/>
              </a:tabLst>
            </a:pPr>
            <a:r>
              <a:rPr lang="es-ES" sz="200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La gran mayoría de las </a:t>
            </a:r>
            <a:r>
              <a:rPr lang="es-ES" sz="2000" b="1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críticas</a:t>
            </a:r>
            <a:r>
              <a:rPr lang="es-ES" sz="200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 que recibe el </a:t>
            </a:r>
            <a:r>
              <a:rPr lang="es-ES" sz="2000" u="none" strike="noStrike" cap="none" baseline="0" dirty="0" err="1">
                <a:ln>
                  <a:noFill/>
                </a:ln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framework</a:t>
            </a:r>
            <a:r>
              <a:rPr lang="es-ES" sz="200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 de Spring están relacionadas con la </a:t>
            </a:r>
            <a:r>
              <a:rPr lang="es-ES" sz="2000" b="1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cantidad de código relacionado con configuración</a:t>
            </a:r>
            <a:r>
              <a:rPr lang="es-ES" sz="200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 que requiere el desarrollo de cualquier aplicación basada en este </a:t>
            </a:r>
            <a:r>
              <a:rPr lang="es-ES" sz="2000" u="none" strike="noStrike" cap="none" baseline="0" dirty="0" err="1">
                <a:ln>
                  <a:noFill/>
                </a:ln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framework</a:t>
            </a:r>
            <a:endParaRPr lang="es-ES" sz="2000" u="none" strike="noStrike" cap="none" baseline="0" dirty="0">
              <a:ln>
                <a:noFill/>
              </a:ln>
              <a:solidFill>
                <a:srgbClr val="000000"/>
              </a:solidFill>
              <a:latin typeface="metafors" panose="00000500000000000000" pitchFamily="2" charset="0"/>
              <a:ea typeface="Lucida Sans Unicode" pitchFamily="34"/>
              <a:cs typeface="Lucida Sans Unicode" pitchFamily="34"/>
            </a:endParaRPr>
          </a:p>
          <a:p>
            <a:pPr marL="342900" marR="0" lvl="1" indent="-34290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sz="200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Problema de configuración : XML y Anotaciones</a:t>
            </a:r>
          </a:p>
        </p:txBody>
      </p:sp>
      <p:pic>
        <p:nvPicPr>
          <p:cNvPr id="11" name="Imagen 1"/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9854424" y="4969224"/>
            <a:ext cx="682560" cy="606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Imagen 2"/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8400024" y="3147408"/>
            <a:ext cx="2382840" cy="158724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6"/>
          <p:cNvSpPr/>
          <p:nvPr/>
        </p:nvSpPr>
        <p:spPr>
          <a:xfrm>
            <a:off x="1164336" y="1957703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hangingPunct="0"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sz="2400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Ejemplo :</a:t>
            </a:r>
          </a:p>
          <a:p>
            <a:pPr marL="0" lvl="2" hangingPunct="0">
              <a:buClr>
                <a:srgbClr val="000000"/>
              </a:buClr>
              <a:buSzPct val="100000"/>
              <a:buFont typeface="Arial" pitchFamily="34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sz="2400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Una aplicación basada en Spring MVC  requiere definir : </a:t>
            </a:r>
            <a:r>
              <a:rPr lang="es-ES" sz="2400" dirty="0" err="1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views</a:t>
            </a:r>
            <a:r>
              <a:rPr lang="es-ES" sz="2400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, </a:t>
            </a:r>
            <a:r>
              <a:rPr lang="es-ES" sz="2400" dirty="0" err="1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view</a:t>
            </a:r>
            <a:r>
              <a:rPr lang="es-ES" sz="2400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 </a:t>
            </a:r>
            <a:r>
              <a:rPr lang="es-ES" sz="2400" dirty="0" err="1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resolvers</a:t>
            </a:r>
            <a:r>
              <a:rPr lang="es-ES" sz="2400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, etc.</a:t>
            </a:r>
          </a:p>
          <a:p>
            <a:pPr marL="0" lvl="2" hangingPunct="0">
              <a:buClr>
                <a:srgbClr val="000000"/>
              </a:buClr>
              <a:buSzPct val="100000"/>
              <a:buFont typeface="Arial" pitchFamily="34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sz="2400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Spring Boot usará el starter adecuado : “spring-boot-starter-web”</a:t>
            </a:r>
          </a:p>
          <a:p>
            <a:pPr marL="0" lvl="2" hangingPunct="0">
              <a:buClr>
                <a:srgbClr val="000000"/>
              </a:buClr>
              <a:buSzPct val="100000"/>
              <a:buFont typeface="Arial" pitchFamily="34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sz="2400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Con dicho starter los elementos requeridos por Spring MVC serán configurados automáticamente</a:t>
            </a:r>
          </a:p>
        </p:txBody>
      </p:sp>
    </p:spTree>
    <p:extLst>
      <p:ext uri="{BB962C8B-B14F-4D97-AF65-F5344CB8AC3E}">
        <p14:creationId xmlns:p14="http://schemas.microsoft.com/office/powerpoint/2010/main" val="8783395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9402" y="17902"/>
            <a:ext cx="1238574" cy="667802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8578561" y="429586"/>
            <a:ext cx="2374071" cy="813477"/>
            <a:chOff x="497145" y="371341"/>
            <a:chExt cx="2374071" cy="813477"/>
          </a:xfrm>
        </p:grpSpPr>
        <p:pic>
          <p:nvPicPr>
            <p:cNvPr id="5" name="Imagen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145" y="371341"/>
              <a:ext cx="2374071" cy="813477"/>
            </a:xfrm>
            <a:prstGeom prst="rect">
              <a:avLst/>
            </a:prstGeom>
          </p:spPr>
        </p:pic>
        <p:sp>
          <p:nvSpPr>
            <p:cNvPr id="6" name="CuadroTexto 5"/>
            <p:cNvSpPr txBox="1"/>
            <p:nvPr/>
          </p:nvSpPr>
          <p:spPr>
            <a:xfrm>
              <a:off x="699248" y="469506"/>
              <a:ext cx="184278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3600" b="1" dirty="0">
                  <a:latin typeface="metafors" charset="0"/>
                  <a:ea typeface="metafors" charset="0"/>
                  <a:cs typeface="metafors" charset="0"/>
                </a:rPr>
                <a:t>Conceptos</a:t>
              </a:r>
            </a:p>
          </p:txBody>
        </p:sp>
      </p:grpSp>
      <p:pic>
        <p:nvPicPr>
          <p:cNvPr id="27" name="Picture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6035040"/>
            <a:ext cx="822960" cy="822960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941208" y="1011061"/>
            <a:ext cx="3639936" cy="1988171"/>
            <a:chOff x="956268" y="1011061"/>
            <a:chExt cx="1585764" cy="1873551"/>
          </a:xfrm>
        </p:grpSpPr>
        <p:pic>
          <p:nvPicPr>
            <p:cNvPr id="29" name="Imagen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1713" y="1011061"/>
              <a:ext cx="1510319" cy="603143"/>
            </a:xfrm>
            <a:prstGeom prst="rect">
              <a:avLst/>
            </a:prstGeom>
          </p:spPr>
        </p:pic>
        <p:sp>
          <p:nvSpPr>
            <p:cNvPr id="30" name="CuadroTexto 5"/>
            <p:cNvSpPr txBox="1"/>
            <p:nvPr/>
          </p:nvSpPr>
          <p:spPr>
            <a:xfrm>
              <a:off x="956268" y="1068730"/>
              <a:ext cx="1527673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2800" b="1" dirty="0">
                  <a:latin typeface="metafors" charset="0"/>
                  <a:ea typeface="metafors" charset="0"/>
                  <a:cs typeface="metafors" charset="0"/>
                </a:rPr>
                <a:t>Configuración basada en Java</a:t>
              </a:r>
            </a:p>
          </p:txBody>
        </p:sp>
      </p:grpSp>
      <p:sp>
        <p:nvSpPr>
          <p:cNvPr id="11" name="Text Box 1"/>
          <p:cNvSpPr/>
          <p:nvPr/>
        </p:nvSpPr>
        <p:spPr>
          <a:xfrm>
            <a:off x="1368000" y="2369376"/>
            <a:ext cx="8712360" cy="1571842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6800" rIns="90000" bIns="46800" anchor="t" anchorCtr="0" compatLnSpc="1">
            <a:sp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sz="240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Uso de anotaciones :</a:t>
            </a:r>
          </a:p>
          <a:p>
            <a:pPr marL="342900" marR="0" lvl="1" indent="-34290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sz="2400" b="1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@</a:t>
            </a:r>
            <a:r>
              <a:rPr lang="es-ES" sz="2400" b="1" u="none" strike="noStrike" cap="none" baseline="0" dirty="0" err="1">
                <a:ln>
                  <a:noFill/>
                </a:ln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Configuration</a:t>
            </a:r>
            <a:r>
              <a:rPr lang="es-ES" sz="240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 : Identifica las clases de configuración de beans -&gt; También se registra como </a:t>
            </a:r>
            <a:r>
              <a:rPr lang="es-ES" sz="2400" u="none" strike="noStrike" cap="none" baseline="0" dirty="0" err="1">
                <a:ln>
                  <a:noFill/>
                </a:ln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bean</a:t>
            </a:r>
            <a:endParaRPr lang="es-ES" sz="2400" u="none" strike="noStrike" cap="none" baseline="0" dirty="0">
              <a:ln>
                <a:noFill/>
              </a:ln>
              <a:solidFill>
                <a:srgbClr val="000000"/>
              </a:solidFill>
              <a:latin typeface="metafors" panose="00000500000000000000" pitchFamily="2" charset="0"/>
              <a:ea typeface="Lucida Sans Unicode" pitchFamily="34"/>
              <a:cs typeface="Lucida Sans Unicode" pitchFamily="34"/>
            </a:endParaRPr>
          </a:p>
          <a:p>
            <a:pPr marL="342900" marR="0" lvl="1" indent="-34290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sz="2400" b="1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@</a:t>
            </a:r>
            <a:r>
              <a:rPr lang="es-ES" sz="2400" b="1" u="none" strike="noStrike" cap="none" baseline="0" dirty="0" err="1">
                <a:ln>
                  <a:noFill/>
                </a:ln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Bean</a:t>
            </a:r>
            <a:r>
              <a:rPr lang="es-ES" sz="240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 : Identifica los beans implicados en una configuración -&gt; Permite darles nombre</a:t>
            </a:r>
          </a:p>
        </p:txBody>
      </p:sp>
      <p:pic>
        <p:nvPicPr>
          <p:cNvPr id="12" name="Imagen 2"/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10134568" y="4486392"/>
            <a:ext cx="977759" cy="11145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944212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9402" y="17902"/>
            <a:ext cx="1238574" cy="667802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8578561" y="429586"/>
            <a:ext cx="2374071" cy="813477"/>
            <a:chOff x="497145" y="371341"/>
            <a:chExt cx="2374071" cy="813477"/>
          </a:xfrm>
        </p:grpSpPr>
        <p:pic>
          <p:nvPicPr>
            <p:cNvPr id="5" name="Imagen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145" y="371341"/>
              <a:ext cx="2374071" cy="813477"/>
            </a:xfrm>
            <a:prstGeom prst="rect">
              <a:avLst/>
            </a:prstGeom>
          </p:spPr>
        </p:pic>
        <p:sp>
          <p:nvSpPr>
            <p:cNvPr id="6" name="CuadroTexto 5"/>
            <p:cNvSpPr txBox="1"/>
            <p:nvPr/>
          </p:nvSpPr>
          <p:spPr>
            <a:xfrm>
              <a:off x="699248" y="469506"/>
              <a:ext cx="184278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3600" b="1" dirty="0">
                  <a:latin typeface="metafors" charset="0"/>
                  <a:ea typeface="metafors" charset="0"/>
                  <a:cs typeface="metafors" charset="0"/>
                </a:rPr>
                <a:t>Conceptos</a:t>
              </a:r>
            </a:p>
          </p:txBody>
        </p:sp>
      </p:grpSp>
      <p:pic>
        <p:nvPicPr>
          <p:cNvPr id="27" name="Picture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6035040"/>
            <a:ext cx="822960" cy="822960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941208" y="1011061"/>
            <a:ext cx="4344024" cy="1015304"/>
            <a:chOff x="956268" y="1011061"/>
            <a:chExt cx="1585764" cy="956771"/>
          </a:xfrm>
        </p:grpSpPr>
        <p:pic>
          <p:nvPicPr>
            <p:cNvPr id="29" name="Imagen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1713" y="1011061"/>
              <a:ext cx="1510319" cy="603143"/>
            </a:xfrm>
            <a:prstGeom prst="rect">
              <a:avLst/>
            </a:prstGeom>
          </p:spPr>
        </p:pic>
        <p:sp>
          <p:nvSpPr>
            <p:cNvPr id="30" name="CuadroTexto 5"/>
            <p:cNvSpPr txBox="1"/>
            <p:nvPr/>
          </p:nvSpPr>
          <p:spPr>
            <a:xfrm>
              <a:off x="956268" y="1068730"/>
              <a:ext cx="1527673" cy="8991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2800" b="1" dirty="0">
                  <a:latin typeface="metafors" charset="0"/>
                  <a:ea typeface="metafors" charset="0"/>
                  <a:cs typeface="metafors" charset="0"/>
                </a:rPr>
                <a:t>Ejemplo de Clase de Configuración</a:t>
              </a:r>
              <a:endParaRPr lang="es-ES_tradnl" sz="2800" b="1" dirty="0">
                <a:latin typeface="metafors" charset="0"/>
                <a:ea typeface="metafors" charset="0"/>
                <a:cs typeface="metafors" charset="0"/>
              </a:endParaRPr>
            </a:p>
          </p:txBody>
        </p:sp>
      </p:grpSp>
      <p:pic>
        <p:nvPicPr>
          <p:cNvPr id="13" name="Imagen 2"/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10080360" y="1697111"/>
            <a:ext cx="704880" cy="70488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Text Box 1"/>
          <p:cNvSpPr/>
          <p:nvPr/>
        </p:nvSpPr>
        <p:spPr>
          <a:xfrm>
            <a:off x="1204560" y="1891152"/>
            <a:ext cx="8713800" cy="4126387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6800" rIns="90000" bIns="46800" anchor="t" anchorCtr="0" compatLnSpc="1">
            <a:sp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s-ES" sz="2400" b="0" i="0" u="none" strike="noStrike" cap="none" baseline="0" dirty="0">
              <a:ln>
                <a:noFill/>
              </a:ln>
              <a:solidFill>
                <a:srgbClr val="000000"/>
              </a:solidFill>
              <a:latin typeface="Arial" pitchFamily="34"/>
              <a:ea typeface="Lucida Sans Unicode" pitchFamily="34"/>
              <a:cs typeface="Lucida Sans Unicode" pitchFamily="34"/>
            </a:endParaRP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sz="1400" b="0" i="1" u="none" strike="noStrike" cap="none" baseline="0" dirty="0">
                <a:ln>
                  <a:noFill/>
                </a:ln>
                <a:solidFill>
                  <a:srgbClr val="00B05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@</a:t>
            </a:r>
            <a:r>
              <a:rPr lang="es-ES" sz="1400" b="0" i="1" u="none" strike="noStrike" cap="none" baseline="0" dirty="0" err="1">
                <a:ln>
                  <a:noFill/>
                </a:ln>
                <a:solidFill>
                  <a:srgbClr val="00B05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Configuration</a:t>
            </a:r>
            <a:endParaRPr lang="es-ES" sz="1400" b="0" i="1" u="none" strike="noStrike" cap="none" baseline="0" dirty="0">
              <a:ln>
                <a:noFill/>
              </a:ln>
              <a:solidFill>
                <a:srgbClr val="00B050"/>
              </a:solidFill>
              <a:latin typeface="Arial" pitchFamily="34"/>
              <a:ea typeface="Lucida Sans Unicode" pitchFamily="34"/>
              <a:cs typeface="Lucida Sans Unicode" pitchFamily="34"/>
            </a:endParaRP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sz="1400" b="0" i="1" u="none" strike="noStrike" cap="none" baseline="0" dirty="0" err="1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public</a:t>
            </a:r>
            <a:r>
              <a:rPr lang="es-ES" sz="1400" b="0" i="1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 </a:t>
            </a:r>
            <a:r>
              <a:rPr lang="es-ES" sz="1400" b="0" i="1" u="none" strike="noStrike" cap="none" baseline="0" dirty="0" err="1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class</a:t>
            </a:r>
            <a:r>
              <a:rPr lang="es-ES" sz="1400" b="0" i="1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 </a:t>
            </a:r>
            <a:r>
              <a:rPr lang="es-ES" sz="1400" b="0" i="1" u="none" strike="noStrike" cap="none" baseline="0" dirty="0" err="1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AcmeConfiguration</a:t>
            </a:r>
            <a:r>
              <a:rPr lang="es-ES" sz="1400" b="0" i="1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 {</a:t>
            </a: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479" algn="l"/>
                <a:tab pos="896759" algn="l"/>
                <a:tab pos="1346040" algn="l"/>
                <a:tab pos="1795320" algn="l"/>
                <a:tab pos="2244600" algn="l"/>
                <a:tab pos="2693880" algn="l"/>
                <a:tab pos="3143159" algn="l"/>
                <a:tab pos="3592440" algn="l"/>
                <a:tab pos="4041719" algn="l"/>
                <a:tab pos="4491000" algn="l"/>
                <a:tab pos="4940280" algn="l"/>
                <a:tab pos="5389560" algn="l"/>
                <a:tab pos="5838480" algn="l"/>
                <a:tab pos="6287759" algn="l"/>
                <a:tab pos="6737040" algn="l"/>
                <a:tab pos="7186319" algn="l"/>
                <a:tab pos="7635600" algn="l"/>
                <a:tab pos="8084879" algn="l"/>
                <a:tab pos="8534160" algn="l"/>
                <a:tab pos="8983440" algn="l"/>
                <a:tab pos="9144000" algn="l"/>
                <a:tab pos="10058400" algn="l"/>
              </a:tabLst>
            </a:pPr>
            <a:r>
              <a:rPr lang="es-ES" sz="1400" b="0" i="1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		</a:t>
            </a: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479" algn="l"/>
                <a:tab pos="896759" algn="l"/>
                <a:tab pos="1346040" algn="l"/>
                <a:tab pos="1795320" algn="l"/>
                <a:tab pos="2244600" algn="l"/>
                <a:tab pos="2693880" algn="l"/>
                <a:tab pos="3143159" algn="l"/>
                <a:tab pos="3592440" algn="l"/>
                <a:tab pos="4041719" algn="l"/>
                <a:tab pos="4491000" algn="l"/>
                <a:tab pos="4940280" algn="l"/>
                <a:tab pos="5389560" algn="l"/>
                <a:tab pos="5838480" algn="l"/>
                <a:tab pos="6287759" algn="l"/>
                <a:tab pos="6737040" algn="l"/>
                <a:tab pos="7186319" algn="l"/>
                <a:tab pos="7635600" algn="l"/>
                <a:tab pos="8084879" algn="l"/>
                <a:tab pos="8534160" algn="l"/>
                <a:tab pos="8983440" algn="l"/>
                <a:tab pos="9144000" algn="l"/>
                <a:tab pos="10058400" algn="l"/>
              </a:tabLst>
            </a:pPr>
            <a:r>
              <a:rPr lang="es-ES" sz="1400" b="0" i="1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		</a:t>
            </a:r>
            <a:r>
              <a:rPr lang="es-ES" sz="1400" b="0" i="1" u="none" strike="noStrike" cap="none" baseline="0" dirty="0">
                <a:ln>
                  <a:noFill/>
                </a:ln>
                <a:solidFill>
                  <a:srgbClr val="00B05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@</a:t>
            </a:r>
            <a:r>
              <a:rPr lang="es-ES" sz="1400" b="0" i="1" u="none" strike="noStrike" cap="none" baseline="0" dirty="0" err="1">
                <a:ln>
                  <a:noFill/>
                </a:ln>
                <a:solidFill>
                  <a:srgbClr val="00B05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Bean</a:t>
            </a:r>
            <a:endParaRPr lang="es-ES" sz="1400" b="0" i="1" u="none" strike="noStrike" cap="none" baseline="0" dirty="0">
              <a:ln>
                <a:noFill/>
              </a:ln>
              <a:solidFill>
                <a:srgbClr val="00B050"/>
              </a:solidFill>
              <a:latin typeface="Arial" pitchFamily="34"/>
              <a:ea typeface="Lucida Sans Unicode" pitchFamily="34"/>
              <a:cs typeface="Lucida Sans Unicode" pitchFamily="34"/>
            </a:endParaRP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479" algn="l"/>
                <a:tab pos="896759" algn="l"/>
                <a:tab pos="1346040" algn="l"/>
                <a:tab pos="1795320" algn="l"/>
                <a:tab pos="2244600" algn="l"/>
                <a:tab pos="2693880" algn="l"/>
                <a:tab pos="3143159" algn="l"/>
                <a:tab pos="3592440" algn="l"/>
                <a:tab pos="4041719" algn="l"/>
                <a:tab pos="4491000" algn="l"/>
                <a:tab pos="4940280" algn="l"/>
                <a:tab pos="5389560" algn="l"/>
                <a:tab pos="5838480" algn="l"/>
                <a:tab pos="6287759" algn="l"/>
                <a:tab pos="6737040" algn="l"/>
                <a:tab pos="7186319" algn="l"/>
                <a:tab pos="7635600" algn="l"/>
                <a:tab pos="8084879" algn="l"/>
                <a:tab pos="8534160" algn="l"/>
                <a:tab pos="8983440" algn="l"/>
                <a:tab pos="9144000" algn="l"/>
                <a:tab pos="10058400" algn="l"/>
              </a:tabLst>
            </a:pPr>
            <a:r>
              <a:rPr lang="es-ES" sz="1400" b="0" i="1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		</a:t>
            </a:r>
            <a:r>
              <a:rPr lang="es-ES" sz="1400" b="0" i="1" u="none" strike="noStrike" cap="none" baseline="0" dirty="0" err="1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public</a:t>
            </a:r>
            <a:r>
              <a:rPr lang="es-ES" sz="1400" b="0" i="1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 </a:t>
            </a:r>
            <a:r>
              <a:rPr lang="es-ES" sz="1400" b="0" i="1" u="none" strike="noStrike" cap="none" baseline="0" dirty="0" err="1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AccountDao</a:t>
            </a:r>
            <a:r>
              <a:rPr lang="es-ES" sz="1400" b="0" i="1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 </a:t>
            </a:r>
            <a:r>
              <a:rPr lang="es-ES" sz="1400" b="0" i="1" u="none" strike="noStrike" cap="none" baseline="0" dirty="0" err="1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accountDao</a:t>
            </a:r>
            <a:r>
              <a:rPr lang="es-ES" sz="1400" b="0" i="1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() {</a:t>
            </a: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479" algn="l"/>
                <a:tab pos="896759" algn="l"/>
                <a:tab pos="1346040" algn="l"/>
                <a:tab pos="1795320" algn="l"/>
                <a:tab pos="2244600" algn="l"/>
                <a:tab pos="2693880" algn="l"/>
                <a:tab pos="3143159" algn="l"/>
                <a:tab pos="3592440" algn="l"/>
                <a:tab pos="4041719" algn="l"/>
                <a:tab pos="4491000" algn="l"/>
                <a:tab pos="4940280" algn="l"/>
                <a:tab pos="5389560" algn="l"/>
                <a:tab pos="5838480" algn="l"/>
                <a:tab pos="6287759" algn="l"/>
                <a:tab pos="6737040" algn="l"/>
                <a:tab pos="7186319" algn="l"/>
                <a:tab pos="7635600" algn="l"/>
                <a:tab pos="8084879" algn="l"/>
                <a:tab pos="8534160" algn="l"/>
                <a:tab pos="8983440" algn="l"/>
                <a:tab pos="9144000" algn="l"/>
                <a:tab pos="10058400" algn="l"/>
              </a:tabLst>
            </a:pPr>
            <a:r>
              <a:rPr lang="es-ES" sz="1400" b="0" i="1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			</a:t>
            </a:r>
            <a:r>
              <a:rPr lang="es-ES" sz="1400" b="0" i="1" u="none" strike="noStrike" cap="none" baseline="0" dirty="0" err="1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AccountDaoInMemoryImpl</a:t>
            </a:r>
            <a:r>
              <a:rPr lang="es-ES" sz="1400" b="0" i="1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 </a:t>
            </a:r>
            <a:r>
              <a:rPr lang="es-ES" sz="1400" b="0" i="1" u="none" strike="noStrike" cap="none" baseline="0" dirty="0" err="1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dao</a:t>
            </a:r>
            <a:r>
              <a:rPr lang="es-ES" sz="1400" b="0" i="1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 = new </a:t>
            </a:r>
            <a:r>
              <a:rPr lang="es-ES" sz="1400" b="0" i="1" u="none" strike="noStrike" cap="none" baseline="0" dirty="0" err="1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AccountDaoInMemoryImpl</a:t>
            </a:r>
            <a:r>
              <a:rPr lang="es-ES" sz="1400" b="0" i="1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();</a:t>
            </a: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479" algn="l"/>
                <a:tab pos="896759" algn="l"/>
                <a:tab pos="1346040" algn="l"/>
                <a:tab pos="1795320" algn="l"/>
                <a:tab pos="2244600" algn="l"/>
                <a:tab pos="2693880" algn="l"/>
                <a:tab pos="3143159" algn="l"/>
                <a:tab pos="3592440" algn="l"/>
                <a:tab pos="4041719" algn="l"/>
                <a:tab pos="4491000" algn="l"/>
                <a:tab pos="4940280" algn="l"/>
                <a:tab pos="5389560" algn="l"/>
                <a:tab pos="5838480" algn="l"/>
                <a:tab pos="6287759" algn="l"/>
                <a:tab pos="6737040" algn="l"/>
                <a:tab pos="7186319" algn="l"/>
                <a:tab pos="7635600" algn="l"/>
                <a:tab pos="8084879" algn="l"/>
                <a:tab pos="8534160" algn="l"/>
                <a:tab pos="8983440" algn="l"/>
                <a:tab pos="9144000" algn="l"/>
                <a:tab pos="10058400" algn="l"/>
              </a:tabLst>
            </a:pPr>
            <a:r>
              <a:rPr lang="es-ES" sz="1400" b="0" i="1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			//Incluir </a:t>
            </a:r>
            <a:r>
              <a:rPr lang="es-ES" sz="1400" b="0" i="1" u="none" strike="noStrike" cap="none" baseline="0" dirty="0" err="1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aqui</a:t>
            </a:r>
            <a:r>
              <a:rPr lang="es-ES" sz="1400" b="0" i="1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 las </a:t>
            </a:r>
            <a:r>
              <a:rPr lang="es-ES" sz="1400" b="0" i="1" u="none" strike="noStrike" cap="none" baseline="0" dirty="0" err="1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depedencias</a:t>
            </a:r>
            <a:r>
              <a:rPr lang="es-ES" sz="1400" b="0" i="1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 del DAO</a:t>
            </a: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479" algn="l"/>
                <a:tab pos="896759" algn="l"/>
                <a:tab pos="1346040" algn="l"/>
                <a:tab pos="1795320" algn="l"/>
                <a:tab pos="2244600" algn="l"/>
                <a:tab pos="2693880" algn="l"/>
                <a:tab pos="3143159" algn="l"/>
                <a:tab pos="3592440" algn="l"/>
                <a:tab pos="4041719" algn="l"/>
                <a:tab pos="4491000" algn="l"/>
                <a:tab pos="4940280" algn="l"/>
                <a:tab pos="5389560" algn="l"/>
                <a:tab pos="5838480" algn="l"/>
                <a:tab pos="6287759" algn="l"/>
                <a:tab pos="6737040" algn="l"/>
                <a:tab pos="7186319" algn="l"/>
                <a:tab pos="7635600" algn="l"/>
                <a:tab pos="8084879" algn="l"/>
                <a:tab pos="8534160" algn="l"/>
                <a:tab pos="8983440" algn="l"/>
                <a:tab pos="9144000" algn="l"/>
                <a:tab pos="10058400" algn="l"/>
              </a:tabLst>
            </a:pPr>
            <a:r>
              <a:rPr lang="es-ES" sz="1400" b="0" i="1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			</a:t>
            </a:r>
            <a:r>
              <a:rPr lang="es-ES" sz="1400" b="0" i="1" u="none" strike="noStrike" cap="none" baseline="0" dirty="0" err="1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return</a:t>
            </a:r>
            <a:r>
              <a:rPr lang="es-ES" sz="1400" b="0" i="1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 </a:t>
            </a:r>
            <a:r>
              <a:rPr lang="es-ES" sz="1400" b="0" i="1" u="none" strike="noStrike" cap="none" baseline="0" dirty="0" err="1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dao</a:t>
            </a:r>
            <a:r>
              <a:rPr lang="es-ES" sz="1400" b="0" i="1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;</a:t>
            </a: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479" algn="l"/>
                <a:tab pos="896759" algn="l"/>
                <a:tab pos="1346040" algn="l"/>
                <a:tab pos="1795320" algn="l"/>
                <a:tab pos="2244600" algn="l"/>
                <a:tab pos="2693880" algn="l"/>
                <a:tab pos="3143159" algn="l"/>
                <a:tab pos="3592440" algn="l"/>
                <a:tab pos="4041719" algn="l"/>
                <a:tab pos="4491000" algn="l"/>
                <a:tab pos="4940280" algn="l"/>
                <a:tab pos="5389560" algn="l"/>
                <a:tab pos="5838480" algn="l"/>
                <a:tab pos="6287759" algn="l"/>
                <a:tab pos="6737040" algn="l"/>
                <a:tab pos="7186319" algn="l"/>
                <a:tab pos="7635600" algn="l"/>
                <a:tab pos="8084879" algn="l"/>
                <a:tab pos="8534160" algn="l"/>
                <a:tab pos="8983440" algn="l"/>
                <a:tab pos="9144000" algn="l"/>
                <a:tab pos="10058400" algn="l"/>
              </a:tabLst>
            </a:pPr>
            <a:r>
              <a:rPr lang="es-ES" sz="1400" b="0" i="1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		}</a:t>
            </a: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s-ES" sz="1400" b="0" i="1" u="none" strike="noStrike" cap="none" baseline="0" dirty="0">
              <a:ln>
                <a:noFill/>
              </a:ln>
              <a:solidFill>
                <a:srgbClr val="000000"/>
              </a:solidFill>
              <a:latin typeface="Arial" pitchFamily="34"/>
              <a:ea typeface="Lucida Sans Unicode" pitchFamily="34"/>
              <a:cs typeface="Lucida Sans Unicode" pitchFamily="34"/>
            </a:endParaRP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479" algn="l"/>
                <a:tab pos="896759" algn="l"/>
                <a:tab pos="1346040" algn="l"/>
                <a:tab pos="1795320" algn="l"/>
                <a:tab pos="2244600" algn="l"/>
                <a:tab pos="2693880" algn="l"/>
                <a:tab pos="3143159" algn="l"/>
                <a:tab pos="3592440" algn="l"/>
                <a:tab pos="4041719" algn="l"/>
                <a:tab pos="4491000" algn="l"/>
                <a:tab pos="4940280" algn="l"/>
                <a:tab pos="5389560" algn="l"/>
                <a:tab pos="5838480" algn="l"/>
                <a:tab pos="6287759" algn="l"/>
                <a:tab pos="6737040" algn="l"/>
                <a:tab pos="7186319" algn="l"/>
                <a:tab pos="7635600" algn="l"/>
                <a:tab pos="8084879" algn="l"/>
                <a:tab pos="8534160" algn="l"/>
                <a:tab pos="8983440" algn="l"/>
                <a:tab pos="9144000" algn="l"/>
                <a:tab pos="10058400" algn="l"/>
              </a:tabLst>
            </a:pPr>
            <a:r>
              <a:rPr lang="es-ES" sz="1400" b="0" i="1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		</a:t>
            </a:r>
            <a:r>
              <a:rPr lang="es-ES" sz="1400" b="0" i="1" u="none" strike="noStrike" cap="none" baseline="0" dirty="0">
                <a:ln>
                  <a:noFill/>
                </a:ln>
                <a:solidFill>
                  <a:srgbClr val="00B05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@</a:t>
            </a:r>
            <a:r>
              <a:rPr lang="es-ES" sz="1400" b="0" i="1" u="none" strike="noStrike" cap="none" baseline="0" dirty="0" err="1">
                <a:ln>
                  <a:noFill/>
                </a:ln>
                <a:solidFill>
                  <a:srgbClr val="00B05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Bean</a:t>
            </a:r>
            <a:endParaRPr lang="es-ES" sz="1400" b="0" i="1" u="none" strike="noStrike" cap="none" baseline="0" dirty="0">
              <a:ln>
                <a:noFill/>
              </a:ln>
              <a:solidFill>
                <a:srgbClr val="00B050"/>
              </a:solidFill>
              <a:latin typeface="Arial" pitchFamily="34"/>
              <a:ea typeface="Lucida Sans Unicode" pitchFamily="34"/>
              <a:cs typeface="Lucida Sans Unicode" pitchFamily="34"/>
            </a:endParaRP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479" algn="l"/>
                <a:tab pos="896759" algn="l"/>
                <a:tab pos="1346040" algn="l"/>
                <a:tab pos="1795320" algn="l"/>
                <a:tab pos="2244600" algn="l"/>
                <a:tab pos="2693880" algn="l"/>
                <a:tab pos="3143159" algn="l"/>
                <a:tab pos="3592440" algn="l"/>
                <a:tab pos="4041719" algn="l"/>
                <a:tab pos="4491000" algn="l"/>
                <a:tab pos="4940280" algn="l"/>
                <a:tab pos="5389560" algn="l"/>
                <a:tab pos="5838480" algn="l"/>
                <a:tab pos="6287759" algn="l"/>
                <a:tab pos="6737040" algn="l"/>
                <a:tab pos="7186319" algn="l"/>
                <a:tab pos="7635600" algn="l"/>
                <a:tab pos="8084879" algn="l"/>
                <a:tab pos="8534160" algn="l"/>
                <a:tab pos="8983440" algn="l"/>
                <a:tab pos="9144000" algn="l"/>
                <a:tab pos="10058400" algn="l"/>
              </a:tabLst>
            </a:pPr>
            <a:r>
              <a:rPr lang="es-ES" sz="1400" b="0" i="1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		</a:t>
            </a:r>
            <a:r>
              <a:rPr lang="es-ES" sz="1400" b="0" i="1" u="none" strike="noStrike" cap="none" baseline="0" dirty="0" err="1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public</a:t>
            </a:r>
            <a:r>
              <a:rPr lang="es-ES" sz="1400" b="0" i="1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 </a:t>
            </a:r>
            <a:r>
              <a:rPr lang="es-ES" sz="1400" b="0" i="1" u="none" strike="noStrike" cap="none" baseline="0" dirty="0" err="1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AccountService</a:t>
            </a:r>
            <a:r>
              <a:rPr lang="es-ES" sz="1400" b="0" i="1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 </a:t>
            </a:r>
            <a:r>
              <a:rPr lang="es-ES" sz="1400" b="0" i="1" u="none" strike="noStrike" cap="none" baseline="0" dirty="0" err="1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accountService</a:t>
            </a:r>
            <a:r>
              <a:rPr lang="es-ES" sz="1400" b="0" i="1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() {</a:t>
            </a: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479" algn="l"/>
                <a:tab pos="896759" algn="l"/>
                <a:tab pos="1346040" algn="l"/>
                <a:tab pos="1795320" algn="l"/>
                <a:tab pos="2244600" algn="l"/>
                <a:tab pos="2693880" algn="l"/>
                <a:tab pos="3143159" algn="l"/>
                <a:tab pos="3592440" algn="l"/>
                <a:tab pos="4041719" algn="l"/>
                <a:tab pos="4491000" algn="l"/>
                <a:tab pos="4940280" algn="l"/>
                <a:tab pos="5389560" algn="l"/>
                <a:tab pos="5838480" algn="l"/>
                <a:tab pos="6287759" algn="l"/>
                <a:tab pos="6737040" algn="l"/>
                <a:tab pos="7186319" algn="l"/>
                <a:tab pos="7635600" algn="l"/>
                <a:tab pos="8084879" algn="l"/>
                <a:tab pos="8534160" algn="l"/>
                <a:tab pos="8983440" algn="l"/>
                <a:tab pos="9144000" algn="l"/>
                <a:tab pos="10058400" algn="l"/>
              </a:tabLst>
            </a:pPr>
            <a:r>
              <a:rPr lang="es-ES" sz="1400" b="0" i="1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			</a:t>
            </a:r>
            <a:r>
              <a:rPr lang="es-ES" sz="1400" b="0" i="1" u="none" strike="noStrike" cap="none" baseline="0" dirty="0" err="1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AccountServiceImpl</a:t>
            </a:r>
            <a:r>
              <a:rPr lang="es-ES" sz="1400" b="0" i="1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 </a:t>
            </a:r>
            <a:r>
              <a:rPr lang="es-ES" sz="1400" b="0" i="1" u="none" strike="noStrike" cap="none" baseline="0" dirty="0" err="1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service</a:t>
            </a:r>
            <a:r>
              <a:rPr lang="es-ES" sz="1400" b="0" i="1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 = new </a:t>
            </a:r>
            <a:r>
              <a:rPr lang="es-ES" sz="1400" b="0" i="1" u="none" strike="noStrike" cap="none" baseline="0" dirty="0" err="1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AccountServiceImpl</a:t>
            </a:r>
            <a:r>
              <a:rPr lang="es-ES" sz="1400" b="0" i="1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();</a:t>
            </a: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479" algn="l"/>
                <a:tab pos="896759" algn="l"/>
                <a:tab pos="1346040" algn="l"/>
                <a:tab pos="1795320" algn="l"/>
                <a:tab pos="2244600" algn="l"/>
                <a:tab pos="2693880" algn="l"/>
                <a:tab pos="3143159" algn="l"/>
                <a:tab pos="3592440" algn="l"/>
                <a:tab pos="4041719" algn="l"/>
                <a:tab pos="4491000" algn="l"/>
                <a:tab pos="4940280" algn="l"/>
                <a:tab pos="5389560" algn="l"/>
                <a:tab pos="5838480" algn="l"/>
                <a:tab pos="6287759" algn="l"/>
                <a:tab pos="6737040" algn="l"/>
                <a:tab pos="7186319" algn="l"/>
                <a:tab pos="7635600" algn="l"/>
                <a:tab pos="8084879" algn="l"/>
                <a:tab pos="8534160" algn="l"/>
                <a:tab pos="8983440" algn="l"/>
                <a:tab pos="9144000" algn="l"/>
                <a:tab pos="10058400" algn="l"/>
              </a:tabLst>
            </a:pPr>
            <a:r>
              <a:rPr lang="es-ES" sz="1400" b="0" i="1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			//Incluir </a:t>
            </a:r>
            <a:r>
              <a:rPr lang="es-ES" sz="1400" b="0" i="1" u="none" strike="noStrike" cap="none" baseline="0" dirty="0" err="1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aqui</a:t>
            </a:r>
            <a:r>
              <a:rPr lang="es-ES" sz="1400" b="0" i="1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 las dependencias del Servicio</a:t>
            </a: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479" algn="l"/>
                <a:tab pos="896759" algn="l"/>
                <a:tab pos="1346040" algn="l"/>
                <a:tab pos="1795320" algn="l"/>
                <a:tab pos="2244600" algn="l"/>
                <a:tab pos="2693880" algn="l"/>
                <a:tab pos="3143159" algn="l"/>
                <a:tab pos="3592440" algn="l"/>
                <a:tab pos="4041719" algn="l"/>
                <a:tab pos="4491000" algn="l"/>
                <a:tab pos="4940280" algn="l"/>
                <a:tab pos="5389560" algn="l"/>
                <a:tab pos="5838480" algn="l"/>
                <a:tab pos="6287759" algn="l"/>
                <a:tab pos="6737040" algn="l"/>
                <a:tab pos="7186319" algn="l"/>
                <a:tab pos="7635600" algn="l"/>
                <a:tab pos="8084879" algn="l"/>
                <a:tab pos="8534160" algn="l"/>
                <a:tab pos="8983440" algn="l"/>
                <a:tab pos="9144000" algn="l"/>
                <a:tab pos="10058400" algn="l"/>
              </a:tabLst>
            </a:pPr>
            <a:r>
              <a:rPr lang="es-ES" sz="1400" b="0" i="1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			</a:t>
            </a:r>
            <a:r>
              <a:rPr lang="es-ES" sz="1400" b="0" i="1" u="none" strike="noStrike" cap="none" baseline="0" dirty="0" err="1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service.setAccountDao</a:t>
            </a:r>
            <a:r>
              <a:rPr lang="es-ES" sz="1400" b="0" i="1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(</a:t>
            </a:r>
            <a:r>
              <a:rPr lang="es-ES" sz="1400" b="0" i="1" u="none" strike="noStrike" cap="none" baseline="0" dirty="0" err="1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accountDao</a:t>
            </a:r>
            <a:r>
              <a:rPr lang="es-ES" sz="1400" b="0" i="1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());</a:t>
            </a: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479" algn="l"/>
                <a:tab pos="896759" algn="l"/>
                <a:tab pos="1346040" algn="l"/>
                <a:tab pos="1795320" algn="l"/>
                <a:tab pos="2244600" algn="l"/>
                <a:tab pos="2693880" algn="l"/>
                <a:tab pos="3143159" algn="l"/>
                <a:tab pos="3592440" algn="l"/>
                <a:tab pos="4041719" algn="l"/>
                <a:tab pos="4491000" algn="l"/>
                <a:tab pos="4940280" algn="l"/>
                <a:tab pos="5389560" algn="l"/>
                <a:tab pos="5838480" algn="l"/>
                <a:tab pos="6287759" algn="l"/>
                <a:tab pos="6737040" algn="l"/>
                <a:tab pos="7186319" algn="l"/>
                <a:tab pos="7635600" algn="l"/>
                <a:tab pos="8084879" algn="l"/>
                <a:tab pos="8534160" algn="l"/>
                <a:tab pos="8983440" algn="l"/>
                <a:tab pos="9144000" algn="l"/>
                <a:tab pos="10058400" algn="l"/>
              </a:tabLst>
            </a:pPr>
            <a:r>
              <a:rPr lang="es-ES" sz="1400" b="0" i="1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			</a:t>
            </a:r>
            <a:r>
              <a:rPr lang="es-ES" sz="1400" b="0" i="1" u="none" strike="noStrike" cap="none" baseline="0" dirty="0" err="1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return</a:t>
            </a:r>
            <a:r>
              <a:rPr lang="es-ES" sz="1400" b="0" i="1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 </a:t>
            </a:r>
            <a:r>
              <a:rPr lang="es-ES" sz="1400" b="0" i="1" u="none" strike="noStrike" cap="none" baseline="0" dirty="0" err="1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service</a:t>
            </a:r>
            <a:r>
              <a:rPr lang="es-ES" sz="1400" b="0" i="1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;</a:t>
            </a: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479" algn="l"/>
                <a:tab pos="896759" algn="l"/>
                <a:tab pos="1346040" algn="l"/>
                <a:tab pos="1795320" algn="l"/>
                <a:tab pos="2244600" algn="l"/>
                <a:tab pos="2693880" algn="l"/>
                <a:tab pos="3143159" algn="l"/>
                <a:tab pos="3592440" algn="l"/>
                <a:tab pos="4041719" algn="l"/>
                <a:tab pos="4491000" algn="l"/>
                <a:tab pos="4940280" algn="l"/>
                <a:tab pos="5389560" algn="l"/>
                <a:tab pos="5838480" algn="l"/>
                <a:tab pos="6287759" algn="l"/>
                <a:tab pos="6737040" algn="l"/>
                <a:tab pos="7186319" algn="l"/>
                <a:tab pos="7635600" algn="l"/>
                <a:tab pos="8084879" algn="l"/>
                <a:tab pos="8534160" algn="l"/>
                <a:tab pos="8983440" algn="l"/>
                <a:tab pos="9144000" algn="l"/>
                <a:tab pos="10058400" algn="l"/>
              </a:tabLst>
            </a:pPr>
            <a:r>
              <a:rPr lang="es-ES" sz="1400" b="0" i="1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		}</a:t>
            </a:r>
          </a:p>
        </p:txBody>
      </p:sp>
    </p:spTree>
    <p:extLst>
      <p:ext uri="{BB962C8B-B14F-4D97-AF65-F5344CB8AC3E}">
        <p14:creationId xmlns:p14="http://schemas.microsoft.com/office/powerpoint/2010/main" val="2534525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9402" y="17902"/>
            <a:ext cx="1238574" cy="667802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8578561" y="429586"/>
            <a:ext cx="2374071" cy="813477"/>
            <a:chOff x="497145" y="371341"/>
            <a:chExt cx="2374071" cy="813477"/>
          </a:xfrm>
        </p:grpSpPr>
        <p:pic>
          <p:nvPicPr>
            <p:cNvPr id="5" name="Imagen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145" y="371341"/>
              <a:ext cx="2374071" cy="813477"/>
            </a:xfrm>
            <a:prstGeom prst="rect">
              <a:avLst/>
            </a:prstGeom>
          </p:spPr>
        </p:pic>
        <p:sp>
          <p:nvSpPr>
            <p:cNvPr id="6" name="CuadroTexto 5"/>
            <p:cNvSpPr txBox="1"/>
            <p:nvPr/>
          </p:nvSpPr>
          <p:spPr>
            <a:xfrm>
              <a:off x="699248" y="469506"/>
              <a:ext cx="184278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3600" b="1" dirty="0">
                  <a:latin typeface="metafors" charset="0"/>
                  <a:ea typeface="metafors" charset="0"/>
                  <a:cs typeface="metafors" charset="0"/>
                </a:rPr>
                <a:t>Conceptos</a:t>
              </a:r>
            </a:p>
          </p:txBody>
        </p:sp>
      </p:grpSp>
      <p:pic>
        <p:nvPicPr>
          <p:cNvPr id="27" name="Picture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6035040"/>
            <a:ext cx="822960" cy="822960"/>
          </a:xfrm>
          <a:prstGeom prst="rect">
            <a:avLst/>
          </a:prstGeom>
        </p:spPr>
      </p:pic>
      <p:sp>
        <p:nvSpPr>
          <p:cNvPr id="11" name="Text Box 1"/>
          <p:cNvSpPr/>
          <p:nvPr/>
        </p:nvSpPr>
        <p:spPr>
          <a:xfrm>
            <a:off x="1249128" y="1574062"/>
            <a:ext cx="8326440" cy="514205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6800" rIns="90000" bIns="46800" anchor="t" anchorCtr="0" compatLnSpc="1">
            <a:sp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sz="240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Spring Boot </a:t>
            </a:r>
            <a:r>
              <a:rPr lang="es-ES" sz="2400" b="1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reduce</a:t>
            </a:r>
            <a:r>
              <a:rPr lang="es-ES" sz="240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 la </a:t>
            </a:r>
            <a:r>
              <a:rPr lang="es-ES" sz="2400" b="1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configuración</a:t>
            </a:r>
            <a:r>
              <a:rPr lang="es-ES" sz="240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 basada en </a:t>
            </a:r>
            <a:r>
              <a:rPr lang="es-ES" sz="2400" b="1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anotaciones</a:t>
            </a:r>
            <a:r>
              <a:rPr lang="es-ES" sz="240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.</a:t>
            </a: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s-ES" sz="2400" u="none" strike="noStrike" cap="none" baseline="0" dirty="0">
              <a:ln>
                <a:noFill/>
              </a:ln>
              <a:solidFill>
                <a:srgbClr val="000000"/>
              </a:solidFill>
              <a:latin typeface="metafors" panose="00000500000000000000" pitchFamily="2" charset="0"/>
              <a:ea typeface="Lucida Sans Unicode" pitchFamily="34"/>
              <a:cs typeface="Lucida Sans Unicode" pitchFamily="34"/>
            </a:endParaRP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sz="240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Esta anotación a nivel de clase hace que Spring Boot </a:t>
            </a:r>
            <a:r>
              <a:rPr lang="es-ES" sz="2400" u="none" strike="noStrike" cap="none" baseline="0" dirty="0" err="1">
                <a:ln>
                  <a:noFill/>
                </a:ln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AutoConfigurator</a:t>
            </a:r>
            <a:r>
              <a:rPr lang="es-ES" sz="240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 añada todas las anotaciones requeridas sobre la clase </a:t>
            </a:r>
            <a:r>
              <a:rPr lang="es-ES" sz="2400" u="none" strike="noStrike" cap="none" baseline="0" dirty="0" err="1">
                <a:ln>
                  <a:noFill/>
                </a:ln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ByteCode</a:t>
            </a:r>
            <a:endParaRPr lang="es-ES" sz="2400" u="none" strike="noStrike" cap="none" baseline="0" dirty="0">
              <a:ln>
                <a:noFill/>
              </a:ln>
              <a:solidFill>
                <a:srgbClr val="000000"/>
              </a:solidFill>
              <a:latin typeface="metafors" panose="00000500000000000000" pitchFamily="2" charset="0"/>
              <a:ea typeface="Lucida Sans Unicode" pitchFamily="34"/>
              <a:cs typeface="Lucida Sans Unicode" pitchFamily="34"/>
            </a:endParaRP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s-ES" sz="2400" u="none" strike="noStrike" cap="none" baseline="0" dirty="0">
              <a:ln>
                <a:noFill/>
              </a:ln>
              <a:solidFill>
                <a:srgbClr val="000000"/>
              </a:solidFill>
              <a:latin typeface="metafors" panose="00000500000000000000" pitchFamily="2" charset="0"/>
              <a:ea typeface="Lucida Sans Unicode" pitchFamily="34"/>
              <a:cs typeface="Lucida Sans Unicode" pitchFamily="34"/>
            </a:endParaRP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sz="2400" b="1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Definición oficial</a:t>
            </a:r>
            <a:r>
              <a:rPr lang="es-ES" sz="240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 :</a:t>
            </a: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s-ES" sz="1600" b="1" i="0" u="none" strike="noStrike" cap="none" baseline="0" dirty="0">
              <a:ln>
                <a:noFill/>
              </a:ln>
              <a:solidFill>
                <a:srgbClr val="000000"/>
              </a:solidFill>
              <a:latin typeface="Arial" pitchFamily="34"/>
              <a:ea typeface="Lucida Sans Unicode" pitchFamily="34"/>
              <a:cs typeface="Lucida Sans Unicode" pitchFamily="34"/>
            </a:endParaRP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sz="1400" b="0" i="0" u="none" strike="noStrike" cap="none" baseline="0" dirty="0">
                <a:ln>
                  <a:noFill/>
                </a:ln>
                <a:solidFill>
                  <a:srgbClr val="0070C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@SpringBootApplication = @</a:t>
            </a:r>
            <a:r>
              <a:rPr lang="es-ES" sz="1400" b="0" i="0" u="none" strike="noStrike" cap="none" baseline="0" dirty="0" err="1">
                <a:ln>
                  <a:noFill/>
                </a:ln>
                <a:solidFill>
                  <a:srgbClr val="0070C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Configuration</a:t>
            </a:r>
            <a:r>
              <a:rPr lang="es-ES" sz="1400" b="0" i="0" u="none" strike="noStrike" cap="none" baseline="0" dirty="0">
                <a:ln>
                  <a:noFill/>
                </a:ln>
                <a:solidFill>
                  <a:srgbClr val="0070C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 + @ComponentScan + @EnableAutoConfiguration</a:t>
            </a: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s-ES" sz="1600" b="0" i="0" u="none" strike="noStrike" cap="none" baseline="0" dirty="0">
              <a:ln>
                <a:noFill/>
              </a:ln>
              <a:solidFill>
                <a:srgbClr val="000000"/>
              </a:solidFill>
              <a:latin typeface="Arial" pitchFamily="34"/>
              <a:ea typeface="Lucida Sans Unicode" pitchFamily="34"/>
              <a:cs typeface="Lucida Sans Unicode" pitchFamily="34"/>
            </a:endParaRP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479" algn="l"/>
                <a:tab pos="896759" algn="l"/>
                <a:tab pos="1346040" algn="l"/>
                <a:tab pos="1795320" algn="l"/>
                <a:tab pos="2244600" algn="l"/>
                <a:tab pos="2693880" algn="l"/>
                <a:tab pos="3143159" algn="l"/>
                <a:tab pos="3592440" algn="l"/>
                <a:tab pos="4041719" algn="l"/>
                <a:tab pos="4491000" algn="l"/>
                <a:tab pos="4940280" algn="l"/>
                <a:tab pos="5389560" algn="l"/>
                <a:tab pos="5838480" algn="l"/>
                <a:tab pos="6287759" algn="l"/>
                <a:tab pos="6737040" algn="l"/>
                <a:tab pos="7186319" algn="l"/>
                <a:tab pos="7635600" algn="l"/>
                <a:tab pos="8084879" algn="l"/>
                <a:tab pos="8534160" algn="l"/>
                <a:tab pos="8983440" algn="l"/>
                <a:tab pos="9144000" algn="l"/>
                <a:tab pos="10058400" algn="l"/>
              </a:tabLst>
            </a:pPr>
            <a:r>
              <a:rPr lang="es-ES" sz="1400" b="0" i="1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		</a:t>
            </a:r>
            <a:r>
              <a:rPr lang="es-ES" sz="1200" b="0" i="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@Target(</a:t>
            </a:r>
            <a:r>
              <a:rPr lang="es-ES" sz="1200" b="0" i="0" u="none" strike="noStrike" cap="none" baseline="0" dirty="0" err="1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value</a:t>
            </a:r>
            <a:r>
              <a:rPr lang="es-ES" sz="1200" b="0" i="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=TYPE)</a:t>
            </a: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479" algn="l"/>
                <a:tab pos="896759" algn="l"/>
                <a:tab pos="1346040" algn="l"/>
                <a:tab pos="1795320" algn="l"/>
                <a:tab pos="2244600" algn="l"/>
                <a:tab pos="2693880" algn="l"/>
                <a:tab pos="3143159" algn="l"/>
                <a:tab pos="3592440" algn="l"/>
                <a:tab pos="4041719" algn="l"/>
                <a:tab pos="4491000" algn="l"/>
                <a:tab pos="4940280" algn="l"/>
                <a:tab pos="5389560" algn="l"/>
                <a:tab pos="5838480" algn="l"/>
                <a:tab pos="6287759" algn="l"/>
                <a:tab pos="6737040" algn="l"/>
                <a:tab pos="7186319" algn="l"/>
                <a:tab pos="7635600" algn="l"/>
                <a:tab pos="8084879" algn="l"/>
                <a:tab pos="8534160" algn="l"/>
                <a:tab pos="8983440" algn="l"/>
                <a:tab pos="9144000" algn="l"/>
                <a:tab pos="10058400" algn="l"/>
              </a:tabLst>
            </a:pPr>
            <a:r>
              <a:rPr lang="es-ES" sz="1200" b="0" i="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		@</a:t>
            </a:r>
            <a:r>
              <a:rPr lang="es-ES" sz="1200" b="0" i="0" u="none" strike="noStrike" cap="none" baseline="0" dirty="0" err="1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Retention</a:t>
            </a:r>
            <a:r>
              <a:rPr lang="es-ES" sz="1200" b="0" i="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(</a:t>
            </a:r>
            <a:r>
              <a:rPr lang="es-ES" sz="1200" b="0" i="0" u="none" strike="noStrike" cap="none" baseline="0" dirty="0" err="1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value</a:t>
            </a:r>
            <a:r>
              <a:rPr lang="es-ES" sz="1200" b="0" i="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=RUNTIME)</a:t>
            </a: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479" algn="l"/>
                <a:tab pos="896759" algn="l"/>
                <a:tab pos="1346040" algn="l"/>
                <a:tab pos="1795320" algn="l"/>
                <a:tab pos="2244600" algn="l"/>
                <a:tab pos="2693880" algn="l"/>
                <a:tab pos="3143159" algn="l"/>
                <a:tab pos="3592440" algn="l"/>
                <a:tab pos="4041719" algn="l"/>
                <a:tab pos="4491000" algn="l"/>
                <a:tab pos="4940280" algn="l"/>
                <a:tab pos="5389560" algn="l"/>
                <a:tab pos="5838480" algn="l"/>
                <a:tab pos="6287759" algn="l"/>
                <a:tab pos="6737040" algn="l"/>
                <a:tab pos="7186319" algn="l"/>
                <a:tab pos="7635600" algn="l"/>
                <a:tab pos="8084879" algn="l"/>
                <a:tab pos="8534160" algn="l"/>
                <a:tab pos="8983440" algn="l"/>
                <a:tab pos="9144000" algn="l"/>
                <a:tab pos="10058400" algn="l"/>
              </a:tabLst>
            </a:pPr>
            <a:r>
              <a:rPr lang="es-ES" sz="1200" b="0" i="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		@</a:t>
            </a:r>
            <a:r>
              <a:rPr lang="es-ES" sz="1200" b="0" i="0" u="none" strike="noStrike" cap="none" baseline="0" dirty="0" err="1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Documented</a:t>
            </a:r>
            <a:endParaRPr lang="es-ES" sz="1200" b="0" i="0" u="none" strike="noStrike" cap="none" baseline="0" dirty="0">
              <a:ln>
                <a:noFill/>
              </a:ln>
              <a:solidFill>
                <a:srgbClr val="000000"/>
              </a:solidFill>
              <a:latin typeface="Arial" pitchFamily="34"/>
              <a:ea typeface="Lucida Sans Unicode" pitchFamily="34"/>
              <a:cs typeface="Lucida Sans Unicode" pitchFamily="34"/>
            </a:endParaRP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479" algn="l"/>
                <a:tab pos="896759" algn="l"/>
                <a:tab pos="1346040" algn="l"/>
                <a:tab pos="1795320" algn="l"/>
                <a:tab pos="2244600" algn="l"/>
                <a:tab pos="2693880" algn="l"/>
                <a:tab pos="3143159" algn="l"/>
                <a:tab pos="3592440" algn="l"/>
                <a:tab pos="4041719" algn="l"/>
                <a:tab pos="4491000" algn="l"/>
                <a:tab pos="4940280" algn="l"/>
                <a:tab pos="5389560" algn="l"/>
                <a:tab pos="5838480" algn="l"/>
                <a:tab pos="6287759" algn="l"/>
                <a:tab pos="6737040" algn="l"/>
                <a:tab pos="7186319" algn="l"/>
                <a:tab pos="7635600" algn="l"/>
                <a:tab pos="8084879" algn="l"/>
                <a:tab pos="8534160" algn="l"/>
                <a:tab pos="8983440" algn="l"/>
                <a:tab pos="9144000" algn="l"/>
                <a:tab pos="10058400" algn="l"/>
              </a:tabLst>
            </a:pPr>
            <a:r>
              <a:rPr lang="es-ES" sz="1200" b="0" i="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		@</a:t>
            </a:r>
            <a:r>
              <a:rPr lang="es-ES" sz="1200" b="0" i="0" u="none" strike="noStrike" cap="none" baseline="0" dirty="0" err="1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Inherited</a:t>
            </a:r>
            <a:endParaRPr lang="es-ES" sz="1200" b="0" i="0" u="none" strike="noStrike" cap="none" baseline="0" dirty="0">
              <a:ln>
                <a:noFill/>
              </a:ln>
              <a:solidFill>
                <a:srgbClr val="000000"/>
              </a:solidFill>
              <a:latin typeface="Arial" pitchFamily="34"/>
              <a:ea typeface="Lucida Sans Unicode" pitchFamily="34"/>
              <a:cs typeface="Lucida Sans Unicode" pitchFamily="34"/>
            </a:endParaRP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479" algn="l"/>
                <a:tab pos="896759" algn="l"/>
                <a:tab pos="1346040" algn="l"/>
                <a:tab pos="1795320" algn="l"/>
                <a:tab pos="2244600" algn="l"/>
                <a:tab pos="2693880" algn="l"/>
                <a:tab pos="3143159" algn="l"/>
                <a:tab pos="3592440" algn="l"/>
                <a:tab pos="4041719" algn="l"/>
                <a:tab pos="4491000" algn="l"/>
                <a:tab pos="4940280" algn="l"/>
                <a:tab pos="5389560" algn="l"/>
                <a:tab pos="5838480" algn="l"/>
                <a:tab pos="6287759" algn="l"/>
                <a:tab pos="6737040" algn="l"/>
                <a:tab pos="7186319" algn="l"/>
                <a:tab pos="7635600" algn="l"/>
                <a:tab pos="8084879" algn="l"/>
                <a:tab pos="8534160" algn="l"/>
                <a:tab pos="8983440" algn="l"/>
                <a:tab pos="9144000" algn="l"/>
                <a:tab pos="10058400" algn="l"/>
              </a:tabLst>
            </a:pPr>
            <a:r>
              <a:rPr lang="es-ES" sz="1200" b="0" i="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		@</a:t>
            </a:r>
            <a:r>
              <a:rPr lang="es-ES" sz="1200" b="0" i="0" u="none" strike="noStrike" cap="none" baseline="0" dirty="0" err="1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Configuration</a:t>
            </a:r>
            <a:endParaRPr lang="es-ES" sz="1200" b="0" i="0" u="none" strike="noStrike" cap="none" baseline="0" dirty="0">
              <a:ln>
                <a:noFill/>
              </a:ln>
              <a:solidFill>
                <a:srgbClr val="000000"/>
              </a:solidFill>
              <a:latin typeface="Arial" pitchFamily="34"/>
              <a:ea typeface="Lucida Sans Unicode" pitchFamily="34"/>
              <a:cs typeface="Lucida Sans Unicode" pitchFamily="34"/>
            </a:endParaRP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479" algn="l"/>
                <a:tab pos="896759" algn="l"/>
                <a:tab pos="1346040" algn="l"/>
                <a:tab pos="1795320" algn="l"/>
                <a:tab pos="2244600" algn="l"/>
                <a:tab pos="2693880" algn="l"/>
                <a:tab pos="3143159" algn="l"/>
                <a:tab pos="3592440" algn="l"/>
                <a:tab pos="4041719" algn="l"/>
                <a:tab pos="4491000" algn="l"/>
                <a:tab pos="4940280" algn="l"/>
                <a:tab pos="5389560" algn="l"/>
                <a:tab pos="5838480" algn="l"/>
                <a:tab pos="6287759" algn="l"/>
                <a:tab pos="6737040" algn="l"/>
                <a:tab pos="7186319" algn="l"/>
                <a:tab pos="7635600" algn="l"/>
                <a:tab pos="8084879" algn="l"/>
                <a:tab pos="8534160" algn="l"/>
                <a:tab pos="8983440" algn="l"/>
                <a:tab pos="9144000" algn="l"/>
                <a:tab pos="10058400" algn="l"/>
              </a:tabLst>
            </a:pPr>
            <a:r>
              <a:rPr lang="es-ES" sz="1200" b="0" i="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		@EnableAutoConfiguration</a:t>
            </a: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479" algn="l"/>
                <a:tab pos="896759" algn="l"/>
                <a:tab pos="1346040" algn="l"/>
                <a:tab pos="1795320" algn="l"/>
                <a:tab pos="2244600" algn="l"/>
                <a:tab pos="2693880" algn="l"/>
                <a:tab pos="3143159" algn="l"/>
                <a:tab pos="3592440" algn="l"/>
                <a:tab pos="4041719" algn="l"/>
                <a:tab pos="4491000" algn="l"/>
                <a:tab pos="4940280" algn="l"/>
                <a:tab pos="5389560" algn="l"/>
                <a:tab pos="5838480" algn="l"/>
                <a:tab pos="6287759" algn="l"/>
                <a:tab pos="6737040" algn="l"/>
                <a:tab pos="7186319" algn="l"/>
                <a:tab pos="7635600" algn="l"/>
                <a:tab pos="8084879" algn="l"/>
                <a:tab pos="8534160" algn="l"/>
                <a:tab pos="8983440" algn="l"/>
                <a:tab pos="9144000" algn="l"/>
                <a:tab pos="10058400" algn="l"/>
              </a:tabLst>
            </a:pPr>
            <a:r>
              <a:rPr lang="es-ES" sz="1200" b="0" i="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		@ComponentScan</a:t>
            </a: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479" algn="l"/>
                <a:tab pos="896759" algn="l"/>
                <a:tab pos="1346040" algn="l"/>
                <a:tab pos="1795320" algn="l"/>
                <a:tab pos="2244600" algn="l"/>
                <a:tab pos="2693880" algn="l"/>
                <a:tab pos="3143159" algn="l"/>
                <a:tab pos="3592440" algn="l"/>
                <a:tab pos="4041719" algn="l"/>
                <a:tab pos="4491000" algn="l"/>
                <a:tab pos="4940280" algn="l"/>
                <a:tab pos="5389560" algn="l"/>
                <a:tab pos="5838480" algn="l"/>
                <a:tab pos="6287759" algn="l"/>
                <a:tab pos="6737040" algn="l"/>
                <a:tab pos="7186319" algn="l"/>
                <a:tab pos="7635600" algn="l"/>
                <a:tab pos="8084879" algn="l"/>
                <a:tab pos="8534160" algn="l"/>
                <a:tab pos="8983440" algn="l"/>
                <a:tab pos="9144000" algn="l"/>
                <a:tab pos="10058400" algn="l"/>
              </a:tabLst>
            </a:pPr>
            <a:r>
              <a:rPr lang="es-ES" sz="1200" b="0" i="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		</a:t>
            </a:r>
            <a:r>
              <a:rPr lang="es-ES" sz="1200" b="0" i="0" u="none" strike="noStrike" cap="none" baseline="0" dirty="0" err="1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public</a:t>
            </a:r>
            <a:r>
              <a:rPr lang="es-ES" sz="1200" b="0" i="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 @interface SpringBootApplication</a:t>
            </a: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s-ES" sz="1600" b="0" i="0" u="none" strike="noStrike" cap="none" baseline="0" dirty="0">
              <a:ln>
                <a:noFill/>
              </a:ln>
              <a:solidFill>
                <a:srgbClr val="000000"/>
              </a:solidFill>
              <a:latin typeface="Arial" pitchFamily="34"/>
              <a:ea typeface="Lucida Sans Unicode" pitchFamily="34"/>
              <a:cs typeface="Lucida Sans Unicode" pitchFamily="34"/>
            </a:endParaRP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sz="240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Proporciona “alias” para poder personalizar los atributos de las anotaciones que lo componen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529728" y="873901"/>
            <a:ext cx="4051416" cy="640042"/>
            <a:chOff x="956268" y="1011061"/>
            <a:chExt cx="1585764" cy="603143"/>
          </a:xfrm>
        </p:grpSpPr>
        <p:pic>
          <p:nvPicPr>
            <p:cNvPr id="13" name="Imagen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1713" y="1011061"/>
              <a:ext cx="1510319" cy="603143"/>
            </a:xfrm>
            <a:prstGeom prst="rect">
              <a:avLst/>
            </a:prstGeom>
          </p:spPr>
        </p:pic>
        <p:sp>
          <p:nvSpPr>
            <p:cNvPr id="14" name="CuadroTexto 5"/>
            <p:cNvSpPr txBox="1"/>
            <p:nvPr/>
          </p:nvSpPr>
          <p:spPr>
            <a:xfrm>
              <a:off x="956268" y="1068730"/>
              <a:ext cx="1527673" cy="4930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2800" b="1" dirty="0">
                  <a:latin typeface="metafors" charset="0"/>
                  <a:ea typeface="metafors" charset="0"/>
                  <a:cs typeface="metafors" charset="0"/>
                </a:rPr>
                <a:t>Anotación @SpringBootApplication</a:t>
              </a:r>
              <a:endParaRPr lang="es-ES_tradnl" sz="2800" b="1" dirty="0">
                <a:latin typeface="metafors" charset="0"/>
                <a:ea typeface="metafors" charset="0"/>
                <a:cs typeface="metafors" charset="0"/>
              </a:endParaRPr>
            </a:p>
          </p:txBody>
        </p:sp>
      </p:grpSp>
      <p:sp>
        <p:nvSpPr>
          <p:cNvPr id="15" name="6 Rectángulo redondeado"/>
          <p:cNvSpPr/>
          <p:nvPr/>
        </p:nvSpPr>
        <p:spPr>
          <a:xfrm>
            <a:off x="4904516" y="4520447"/>
            <a:ext cx="4861080" cy="127332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FF99"/>
          </a:solidFill>
          <a:ln w="25560" cap="sq">
            <a:solidFill>
              <a:srgbClr val="F79646"/>
            </a:solidFill>
            <a:prstDash val="solid"/>
            <a:miter/>
          </a:ln>
        </p:spPr>
        <p:txBody>
          <a:bodyPr vert="horz" wrap="square" lIns="90000" tIns="46800" rIns="90000" bIns="46800" anchor="t" anchorCtr="0" compatLnSpc="1">
            <a:no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100" b="0" i="0" u="none" strike="noStrike" cap="none" baseline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Noto Sans CJK SC Regular" pitchFamily="2"/>
                <a:cs typeface="FreeSans" pitchFamily="2"/>
              </a:rPr>
              <a:t>@SpringBootApplication</a:t>
            </a: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100" b="0" i="0" u="none" strike="noStrike" cap="none" baseline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Noto Sans CJK SC Regular" pitchFamily="2"/>
                <a:cs typeface="FreeSans" pitchFamily="2"/>
              </a:rPr>
              <a:t>public class Application {</a:t>
            </a: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850680" algn="l"/>
                <a:tab pos="1701719" algn="l"/>
                <a:tab pos="2552400" algn="l"/>
                <a:tab pos="3403440" algn="l"/>
                <a:tab pos="4254480" algn="l"/>
                <a:tab pos="5105160" algn="l"/>
                <a:tab pos="5956199" algn="l"/>
                <a:tab pos="6806879" algn="l"/>
                <a:tab pos="7657919" algn="l"/>
                <a:tab pos="8508960" algn="l"/>
                <a:tab pos="9359640" algn="l"/>
                <a:tab pos="10210680" algn="l"/>
              </a:tabLst>
            </a:pPr>
            <a:r>
              <a:rPr lang="en-US" sz="1100" b="0" i="0" u="none" strike="noStrike" cap="none" baseline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Noto Sans CJK SC Regular" pitchFamily="2"/>
                <a:cs typeface="FreeSans" pitchFamily="2"/>
              </a:rPr>
              <a:t>	public static void main(String[] args) {</a:t>
            </a: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850680" algn="l"/>
                <a:tab pos="1701719" algn="l"/>
                <a:tab pos="2552400" algn="l"/>
                <a:tab pos="3403440" algn="l"/>
                <a:tab pos="4254480" algn="l"/>
                <a:tab pos="5105160" algn="l"/>
                <a:tab pos="5956199" algn="l"/>
                <a:tab pos="6806879" algn="l"/>
                <a:tab pos="7657919" algn="l"/>
                <a:tab pos="8508960" algn="l"/>
                <a:tab pos="9359640" algn="l"/>
                <a:tab pos="10210680" algn="l"/>
              </a:tabLst>
            </a:pPr>
            <a:r>
              <a:rPr lang="en-US" sz="1100" b="0" i="0" u="none" strike="noStrike" cap="none" baseline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Noto Sans CJK SC Regular" pitchFamily="2"/>
                <a:cs typeface="FreeSans" pitchFamily="2"/>
              </a:rPr>
              <a:t>		SpringApplication.run(Application.class, args);</a:t>
            </a: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850680" algn="l"/>
                <a:tab pos="1701719" algn="l"/>
                <a:tab pos="2552400" algn="l"/>
                <a:tab pos="3403440" algn="l"/>
                <a:tab pos="4254480" algn="l"/>
                <a:tab pos="5105160" algn="l"/>
                <a:tab pos="5956199" algn="l"/>
                <a:tab pos="6806879" algn="l"/>
                <a:tab pos="7657919" algn="l"/>
                <a:tab pos="8508960" algn="l"/>
                <a:tab pos="9359640" algn="l"/>
                <a:tab pos="10210680" algn="l"/>
              </a:tabLst>
            </a:pPr>
            <a:r>
              <a:rPr lang="en-US" sz="1100" b="0" i="0" u="none" strike="noStrike" cap="none" baseline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Noto Sans CJK SC Regular" pitchFamily="2"/>
                <a:cs typeface="FreeSans" pitchFamily="2"/>
              </a:rPr>
              <a:t>	}</a:t>
            </a: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100" b="0" i="0" u="none" strike="noStrike" cap="none" baseline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Noto Sans CJK SC Regular" pitchFamily="2"/>
                <a:cs typeface="FreeSans" pitchFamily="2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3650622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9402" y="17902"/>
            <a:ext cx="1238574" cy="667802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8578561" y="429586"/>
            <a:ext cx="2374071" cy="813477"/>
            <a:chOff x="497145" y="371341"/>
            <a:chExt cx="2374071" cy="813477"/>
          </a:xfrm>
        </p:grpSpPr>
        <p:pic>
          <p:nvPicPr>
            <p:cNvPr id="5" name="Imagen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145" y="371341"/>
              <a:ext cx="2374071" cy="813477"/>
            </a:xfrm>
            <a:prstGeom prst="rect">
              <a:avLst/>
            </a:prstGeom>
          </p:spPr>
        </p:pic>
        <p:sp>
          <p:nvSpPr>
            <p:cNvPr id="6" name="CuadroTexto 5"/>
            <p:cNvSpPr txBox="1"/>
            <p:nvPr/>
          </p:nvSpPr>
          <p:spPr>
            <a:xfrm>
              <a:off x="699248" y="469506"/>
              <a:ext cx="184278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3600" b="1" dirty="0">
                  <a:latin typeface="metafors" charset="0"/>
                  <a:ea typeface="metafors" charset="0"/>
                  <a:cs typeface="metafors" charset="0"/>
                </a:rPr>
                <a:t>Propiedades</a:t>
              </a:r>
            </a:p>
          </p:txBody>
        </p:sp>
      </p:grpSp>
      <p:pic>
        <p:nvPicPr>
          <p:cNvPr id="27" name="Picture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6035040"/>
            <a:ext cx="822960" cy="822960"/>
          </a:xfrm>
          <a:prstGeom prst="rect">
            <a:avLst/>
          </a:prstGeom>
        </p:spPr>
      </p:pic>
      <p:sp>
        <p:nvSpPr>
          <p:cNvPr id="10" name="Text Box 1"/>
          <p:cNvSpPr/>
          <p:nvPr/>
        </p:nvSpPr>
        <p:spPr>
          <a:xfrm>
            <a:off x="915356" y="1482552"/>
            <a:ext cx="8850240" cy="4711163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6800" rIns="90000" bIns="46800" anchor="t" anchorCtr="0" compatLnSpc="1">
            <a:sp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sz="200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Mucha de las configuraciones de los elementos de Spring Boot vienen dadas principalmente por el </a:t>
            </a:r>
            <a:r>
              <a:rPr lang="es-ES" sz="2000" b="1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classpath</a:t>
            </a:r>
            <a:r>
              <a:rPr lang="es-ES" sz="200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 y por el uso de un </a:t>
            </a:r>
            <a:r>
              <a:rPr lang="es-ES" sz="2000" b="1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fichero de configuración específico</a:t>
            </a:r>
          </a:p>
          <a:p>
            <a:pPr marL="342900" marR="0" lvl="1" indent="-34290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sz="200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Externalización de configuración</a:t>
            </a:r>
          </a:p>
          <a:p>
            <a:pPr marL="342900" marR="0" lvl="1" indent="-34290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sz="200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Los ficheros se suelen localizar en el área de recursos de un proyecto (Por ejemplo : </a:t>
            </a:r>
            <a:r>
              <a:rPr lang="es-ES" sz="2000" u="none" strike="noStrike" cap="none" baseline="0" dirty="0" err="1">
                <a:ln>
                  <a:noFill/>
                </a:ln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src</a:t>
            </a:r>
            <a:r>
              <a:rPr lang="es-ES" sz="200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/</a:t>
            </a:r>
            <a:r>
              <a:rPr lang="es-ES" sz="2000" u="none" strike="noStrike" cap="none" baseline="0" dirty="0" err="1">
                <a:ln>
                  <a:noFill/>
                </a:ln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main</a:t>
            </a:r>
            <a:r>
              <a:rPr lang="es-ES" sz="200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/</a:t>
            </a:r>
            <a:r>
              <a:rPr lang="es-ES" sz="2000" u="none" strike="noStrike" cap="none" baseline="0" dirty="0" err="1">
                <a:ln>
                  <a:noFill/>
                </a:ln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resources</a:t>
            </a:r>
            <a:r>
              <a:rPr lang="es-ES" sz="200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)</a:t>
            </a: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s-ES" sz="2000" u="none" strike="noStrike" cap="none" baseline="0" dirty="0">
              <a:ln>
                <a:noFill/>
              </a:ln>
              <a:solidFill>
                <a:srgbClr val="000000"/>
              </a:solidFill>
              <a:latin typeface="metafors" panose="00000500000000000000" pitchFamily="2" charset="0"/>
              <a:ea typeface="Lucida Sans Unicode" pitchFamily="34"/>
              <a:cs typeface="Lucida Sans Unicode" pitchFamily="34"/>
            </a:endParaRP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sz="2000" b="1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Fichero de configuración basado en propiedades</a:t>
            </a:r>
          </a:p>
          <a:p>
            <a:pPr marL="342900" marR="0" lvl="1" indent="-34290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sz="200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Suele ser el sistema por defecto -&gt; </a:t>
            </a:r>
            <a:r>
              <a:rPr lang="es-ES" sz="2000" u="none" strike="noStrike" cap="none" baseline="0" dirty="0" err="1">
                <a:ln>
                  <a:noFill/>
                </a:ln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application.properties</a:t>
            </a:r>
            <a:endParaRPr lang="es-ES" sz="2000" u="none" strike="noStrike" cap="none" baseline="0" dirty="0">
              <a:ln>
                <a:noFill/>
              </a:ln>
              <a:solidFill>
                <a:srgbClr val="000000"/>
              </a:solidFill>
              <a:latin typeface="metafors" panose="00000500000000000000" pitchFamily="2" charset="0"/>
              <a:ea typeface="Lucida Sans Unicode" pitchFamily="34"/>
              <a:cs typeface="Lucida Sans Unicode" pitchFamily="34"/>
            </a:endParaRPr>
          </a:p>
          <a:p>
            <a:pPr marL="342900" marR="0" lvl="1" indent="-34290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sz="200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Clásica estructura : clave – valor</a:t>
            </a:r>
          </a:p>
          <a:p>
            <a:pPr marL="342900" marR="0" lvl="1" indent="-34290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sz="200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Ubicación determinada : classpath, /</a:t>
            </a:r>
            <a:r>
              <a:rPr lang="es-ES" sz="2000" u="none" strike="noStrike" cap="none" baseline="0" dirty="0" err="1">
                <a:ln>
                  <a:noFill/>
                </a:ln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config</a:t>
            </a:r>
            <a:r>
              <a:rPr lang="es-ES" sz="200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, etc.</a:t>
            </a: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s-ES" sz="2000" u="none" strike="noStrike" cap="none" baseline="0" dirty="0">
              <a:ln>
                <a:noFill/>
              </a:ln>
              <a:solidFill>
                <a:srgbClr val="000000"/>
              </a:solidFill>
              <a:latin typeface="metafors" panose="00000500000000000000" pitchFamily="2" charset="0"/>
              <a:ea typeface="Lucida Sans Unicode" pitchFamily="34"/>
              <a:cs typeface="Lucida Sans Unicode" pitchFamily="34"/>
            </a:endParaRP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sz="2000" b="1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Fichero de configuración basado en YAML</a:t>
            </a:r>
          </a:p>
          <a:p>
            <a:pPr marL="342900" marR="0" lvl="1" indent="-34290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sz="200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Formato de serialización de datos que simplifica XML –</a:t>
            </a:r>
          </a:p>
          <a:p>
            <a:pPr marL="342900" marR="0" lvl="1" indent="-34290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sz="200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También se le conoce como YML</a:t>
            </a:r>
          </a:p>
          <a:p>
            <a:pPr marL="342900" marR="0" lvl="1" indent="-34290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sz="200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Utiliza el fichero por defecto : </a:t>
            </a:r>
            <a:r>
              <a:rPr lang="es-ES" sz="2000" u="none" strike="noStrike" cap="none" baseline="0" dirty="0" err="1">
                <a:ln>
                  <a:noFill/>
                </a:ln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application.yml</a:t>
            </a:r>
            <a:endParaRPr lang="es-ES" sz="2000" u="none" strike="noStrike" cap="none" baseline="0" dirty="0">
              <a:ln>
                <a:noFill/>
              </a:ln>
              <a:solidFill>
                <a:srgbClr val="000000"/>
              </a:solidFill>
              <a:latin typeface="metafors" panose="00000500000000000000" pitchFamily="2" charset="0"/>
              <a:ea typeface="Lucida Sans Unicode" pitchFamily="34"/>
              <a:cs typeface="Lucida Sans Unicode" pitchFamily="34"/>
            </a:endParaRP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s-ES" sz="2000" u="none" strike="noStrike" cap="none" baseline="0" dirty="0">
              <a:ln>
                <a:noFill/>
              </a:ln>
              <a:solidFill>
                <a:srgbClr val="000000"/>
              </a:solidFill>
              <a:latin typeface="metafors" panose="00000500000000000000" pitchFamily="2" charset="0"/>
              <a:ea typeface="Lucida Sans Unicode" pitchFamily="34"/>
              <a:cs typeface="Lucida Sans Unicode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11954827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9402" y="17902"/>
            <a:ext cx="1238574" cy="667802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8578561" y="429586"/>
            <a:ext cx="2374071" cy="813477"/>
            <a:chOff x="497145" y="371341"/>
            <a:chExt cx="2374071" cy="813477"/>
          </a:xfrm>
        </p:grpSpPr>
        <p:pic>
          <p:nvPicPr>
            <p:cNvPr id="5" name="Imagen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145" y="371341"/>
              <a:ext cx="2374071" cy="813477"/>
            </a:xfrm>
            <a:prstGeom prst="rect">
              <a:avLst/>
            </a:prstGeom>
          </p:spPr>
        </p:pic>
        <p:sp>
          <p:nvSpPr>
            <p:cNvPr id="6" name="CuadroTexto 5"/>
            <p:cNvSpPr txBox="1"/>
            <p:nvPr/>
          </p:nvSpPr>
          <p:spPr>
            <a:xfrm>
              <a:off x="699248" y="469506"/>
              <a:ext cx="184278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3600" b="1" dirty="0">
                  <a:latin typeface="metafors" charset="0"/>
                  <a:ea typeface="metafors" charset="0"/>
                  <a:cs typeface="metafors" charset="0"/>
                </a:rPr>
                <a:t>Propiedades</a:t>
              </a:r>
            </a:p>
          </p:txBody>
        </p:sp>
      </p:grpSp>
      <p:pic>
        <p:nvPicPr>
          <p:cNvPr id="27" name="Picture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6035040"/>
            <a:ext cx="822960" cy="82296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822961" y="1579448"/>
            <a:ext cx="10725911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hangingPunct="0">
              <a:buClr>
                <a:srgbClr val="000000"/>
              </a:buClr>
              <a:buSzPct val="100000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sz="2400" b="1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Variables de Entorno</a:t>
            </a:r>
          </a:p>
          <a:p>
            <a:pPr marL="342900" lvl="1" indent="-342900" hangingPunct="0"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sz="2400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Argumentos de la JVM</a:t>
            </a:r>
          </a:p>
          <a:p>
            <a:pPr marL="342900" lvl="1" indent="-342900" hangingPunct="0"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sz="2400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Ejemplo de  variable con el tipo de entorno : -</a:t>
            </a:r>
            <a:r>
              <a:rPr lang="es-ES" sz="2400" dirty="0" err="1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DtargetPlatform</a:t>
            </a:r>
            <a:r>
              <a:rPr lang="es-ES" sz="2400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=</a:t>
            </a:r>
            <a:r>
              <a:rPr lang="es-ES" sz="2400" dirty="0" err="1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dev</a:t>
            </a:r>
            <a:endParaRPr lang="es-ES" sz="2400" dirty="0">
              <a:solidFill>
                <a:srgbClr val="000000"/>
              </a:solidFill>
              <a:latin typeface="metafors" panose="00000500000000000000" pitchFamily="2" charset="0"/>
              <a:ea typeface="Lucida Sans Unicode" pitchFamily="34"/>
              <a:cs typeface="Lucida Sans Unicode" pitchFamily="34"/>
            </a:endParaRPr>
          </a:p>
          <a:p>
            <a:pPr marL="342900" lvl="1" indent="-342900" hangingPunct="0"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sz="2400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Ejemplo Maven : </a:t>
            </a:r>
            <a:r>
              <a:rPr lang="es-ES" sz="2400" dirty="0" err="1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mvn</a:t>
            </a:r>
            <a:r>
              <a:rPr lang="es-ES" sz="2400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 </a:t>
            </a:r>
            <a:r>
              <a:rPr lang="es-ES" sz="2400" dirty="0" err="1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spring-boot:run</a:t>
            </a:r>
            <a:r>
              <a:rPr lang="es-ES" sz="2400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 -</a:t>
            </a:r>
            <a:r>
              <a:rPr lang="es-ES" sz="2400" dirty="0" err="1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Drun.jvmArguments</a:t>
            </a:r>
            <a:r>
              <a:rPr lang="es-ES" sz="2400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='-</a:t>
            </a:r>
            <a:r>
              <a:rPr lang="es-ES" sz="2400" dirty="0" err="1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Dserver.port</a:t>
            </a:r>
            <a:r>
              <a:rPr lang="es-ES" sz="2400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=8081'</a:t>
            </a:r>
          </a:p>
          <a:p>
            <a:pPr marL="342900" lvl="1" indent="-342900" hangingPunct="0"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sz="2400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Se recuperará mediante el uso de la anotación @</a:t>
            </a:r>
            <a:r>
              <a:rPr lang="es-ES" sz="2400" dirty="0" err="1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Value</a:t>
            </a:r>
            <a:r>
              <a:rPr lang="es-ES" sz="2400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 haciendo referencia al argumento : @</a:t>
            </a:r>
            <a:r>
              <a:rPr lang="es-ES" sz="2400" dirty="0" err="1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Value</a:t>
            </a:r>
            <a:r>
              <a:rPr lang="es-ES" sz="2400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(“${param1}”)</a:t>
            </a:r>
          </a:p>
          <a:p>
            <a:pPr marL="742680" lvl="1" indent="-285480" hangingPunct="0">
              <a:tabLst>
                <a:tab pos="742680" algn="l"/>
                <a:tab pos="896400" algn="l"/>
                <a:tab pos="1345680" algn="l"/>
                <a:tab pos="1794960" algn="l"/>
                <a:tab pos="2244240" algn="l"/>
                <a:tab pos="2693520" algn="l"/>
                <a:tab pos="3142799" algn="l"/>
                <a:tab pos="3592080" algn="l"/>
                <a:tab pos="4041360" algn="l"/>
                <a:tab pos="4490640" algn="l"/>
                <a:tab pos="4939920" algn="l"/>
                <a:tab pos="5389200" algn="l"/>
                <a:tab pos="5838480" algn="l"/>
                <a:tab pos="6287760" algn="l"/>
                <a:tab pos="6737040" algn="l"/>
                <a:tab pos="7186320" algn="l"/>
                <a:tab pos="7635600" algn="l"/>
                <a:tab pos="8084520" algn="l"/>
                <a:tab pos="8533800" algn="l"/>
                <a:tab pos="8983080" algn="l"/>
                <a:tab pos="9143640" algn="l"/>
                <a:tab pos="10058040" algn="l"/>
              </a:tabLst>
            </a:pPr>
            <a:r>
              <a:rPr lang="es-ES" sz="2400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	</a:t>
            </a:r>
          </a:p>
          <a:p>
            <a:pPr lvl="0" hangingPunct="0">
              <a:buClr>
                <a:srgbClr val="000000"/>
              </a:buClr>
              <a:buSzPct val="100000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sz="2400" b="1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Argumentos de línea de comandos</a:t>
            </a:r>
          </a:p>
          <a:p>
            <a:pPr marL="342900" lvl="1" indent="-342900" hangingPunct="0"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sz="2400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Se indica en la ejecución de la aplicación</a:t>
            </a:r>
          </a:p>
          <a:p>
            <a:pPr marL="342900" lvl="1" indent="-342900" hangingPunct="0"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sz="2400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Ejemplo : java –jar &lt;aplicación&gt;.jar –param1=“test”</a:t>
            </a:r>
          </a:p>
          <a:p>
            <a:pPr marL="342900" lvl="1" indent="-342900" hangingPunct="0"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sz="2400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Se recuperará mediante el uso de la anotación @</a:t>
            </a:r>
            <a:r>
              <a:rPr lang="es-ES" sz="2400" dirty="0" err="1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Value</a:t>
            </a:r>
            <a:r>
              <a:rPr lang="es-ES" sz="2400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 haciendo referencia al argumento : @</a:t>
            </a:r>
            <a:r>
              <a:rPr lang="es-ES" sz="2400" dirty="0" err="1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Value</a:t>
            </a:r>
            <a:r>
              <a:rPr lang="es-ES" sz="2400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(“${param1}”)</a:t>
            </a:r>
          </a:p>
        </p:txBody>
      </p:sp>
    </p:spTree>
    <p:extLst>
      <p:ext uri="{BB962C8B-B14F-4D97-AF65-F5344CB8AC3E}">
        <p14:creationId xmlns:p14="http://schemas.microsoft.com/office/powerpoint/2010/main" val="40540399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9402" y="17902"/>
            <a:ext cx="1238574" cy="667802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8578561" y="429586"/>
            <a:ext cx="2374071" cy="813477"/>
            <a:chOff x="497145" y="371341"/>
            <a:chExt cx="2374071" cy="813477"/>
          </a:xfrm>
        </p:grpSpPr>
        <p:pic>
          <p:nvPicPr>
            <p:cNvPr id="5" name="Imagen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145" y="371341"/>
              <a:ext cx="2374071" cy="813477"/>
            </a:xfrm>
            <a:prstGeom prst="rect">
              <a:avLst/>
            </a:prstGeom>
          </p:spPr>
        </p:pic>
        <p:sp>
          <p:nvSpPr>
            <p:cNvPr id="6" name="CuadroTexto 5"/>
            <p:cNvSpPr txBox="1"/>
            <p:nvPr/>
          </p:nvSpPr>
          <p:spPr>
            <a:xfrm>
              <a:off x="699248" y="469506"/>
              <a:ext cx="184278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3600" b="1" dirty="0">
                  <a:latin typeface="metafors" charset="0"/>
                  <a:ea typeface="metafors" charset="0"/>
                  <a:cs typeface="metafors" charset="0"/>
                </a:rPr>
                <a:t>Propiedades</a:t>
              </a:r>
            </a:p>
          </p:txBody>
        </p:sp>
      </p:grpSp>
      <p:pic>
        <p:nvPicPr>
          <p:cNvPr id="27" name="Picture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6035040"/>
            <a:ext cx="822960" cy="822960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941208" y="1011061"/>
            <a:ext cx="4014840" cy="2304438"/>
            <a:chOff x="956268" y="1011061"/>
            <a:chExt cx="1585764" cy="2304438"/>
          </a:xfrm>
        </p:grpSpPr>
        <p:pic>
          <p:nvPicPr>
            <p:cNvPr id="29" name="Imagen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1713" y="1011061"/>
              <a:ext cx="1510319" cy="603143"/>
            </a:xfrm>
            <a:prstGeom prst="rect">
              <a:avLst/>
            </a:prstGeom>
          </p:spPr>
        </p:pic>
        <p:sp>
          <p:nvSpPr>
            <p:cNvPr id="30" name="CuadroTexto 5"/>
            <p:cNvSpPr txBox="1"/>
            <p:nvPr/>
          </p:nvSpPr>
          <p:spPr>
            <a:xfrm>
              <a:off x="956268" y="1068730"/>
              <a:ext cx="1527673" cy="2246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2800" b="1" dirty="0">
                  <a:latin typeface="metafors" charset="0"/>
                  <a:ea typeface="metafors" charset="0"/>
                  <a:cs typeface="metafors" charset="0"/>
                </a:rPr>
                <a:t>Anotación @</a:t>
              </a:r>
              <a:r>
                <a:rPr lang="es-ES_tradnl" sz="2800" b="1" dirty="0" err="1">
                  <a:latin typeface="metafors" charset="0"/>
                  <a:ea typeface="metafors" charset="0"/>
                  <a:cs typeface="metafors" charset="0"/>
                </a:rPr>
                <a:t>ConfigurationProperties</a:t>
              </a:r>
              <a:endParaRPr lang="es-ES_tradnl" sz="2800" b="1" dirty="0">
                <a:latin typeface="metafors" charset="0"/>
                <a:ea typeface="metafors" charset="0"/>
                <a:cs typeface="metafors" charset="0"/>
              </a:endParaRPr>
            </a:p>
            <a:p>
              <a:pPr algn="ctr"/>
              <a:endParaRPr lang="es-ES_tradnl" sz="2800" b="1" dirty="0">
                <a:latin typeface="metafors" charset="0"/>
                <a:ea typeface="metafors" charset="0"/>
                <a:cs typeface="metafors" charset="0"/>
              </a:endParaRPr>
            </a:p>
          </p:txBody>
        </p:sp>
      </p:grpSp>
      <p:sp>
        <p:nvSpPr>
          <p:cNvPr id="7" name="Rectangle 6"/>
          <p:cNvSpPr/>
          <p:nvPr/>
        </p:nvSpPr>
        <p:spPr>
          <a:xfrm>
            <a:off x="640080" y="1986702"/>
            <a:ext cx="9983368" cy="31547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hangingPunct="0"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sz="2400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Anotación que permite configurar los beans automáticamente con las propiedades de configuración</a:t>
            </a:r>
          </a:p>
          <a:p>
            <a:pPr marL="342900" lvl="1" indent="-342900" hangingPunct="0"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sz="2400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Se le puede indicar un tipo de propiedades en concreto mediante el parámetro : </a:t>
            </a:r>
            <a:r>
              <a:rPr lang="es-ES" sz="2400" dirty="0" err="1">
                <a:solidFill>
                  <a:srgbClr val="00B05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prefix</a:t>
            </a:r>
            <a:endParaRPr lang="es-ES" sz="2400" dirty="0">
              <a:solidFill>
                <a:srgbClr val="00B050"/>
              </a:solidFill>
              <a:latin typeface="metafors" panose="00000500000000000000" pitchFamily="2" charset="0"/>
              <a:ea typeface="Lucida Sans Unicode" pitchFamily="34"/>
              <a:cs typeface="Lucida Sans Unicode" pitchFamily="34"/>
            </a:endParaRPr>
          </a:p>
          <a:p>
            <a:pPr lvl="0" hangingPunct="0"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s-ES" sz="2400" dirty="0">
              <a:solidFill>
                <a:srgbClr val="000000"/>
              </a:solidFill>
              <a:latin typeface="metafors" panose="00000500000000000000" pitchFamily="2" charset="0"/>
              <a:ea typeface="Lucida Sans Unicode" pitchFamily="34"/>
              <a:cs typeface="Lucida Sans Unicode" pitchFamily="34"/>
            </a:endParaRPr>
          </a:p>
          <a:p>
            <a:pPr lvl="0" hangingPunct="0"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sz="2400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Ejemplo :</a:t>
            </a:r>
          </a:p>
          <a:p>
            <a:pPr lvl="0" hangingPunct="0"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s-ES" sz="2400" dirty="0">
              <a:solidFill>
                <a:srgbClr val="000000"/>
              </a:solidFill>
              <a:latin typeface="metafors" panose="00000500000000000000" pitchFamily="2" charset="0"/>
              <a:ea typeface="Lucida Sans Unicode" pitchFamily="34"/>
              <a:cs typeface="Lucida Sans Unicode" pitchFamily="34"/>
            </a:endParaRPr>
          </a:p>
          <a:p>
            <a:pPr lvl="0" hangingPunct="0">
              <a:tabLst>
                <a:tab pos="0" algn="l"/>
                <a:tab pos="447479" algn="l"/>
                <a:tab pos="896759" algn="l"/>
                <a:tab pos="1346040" algn="l"/>
                <a:tab pos="1795320" algn="l"/>
                <a:tab pos="2244600" algn="l"/>
                <a:tab pos="2693880" algn="l"/>
                <a:tab pos="3143159" algn="l"/>
                <a:tab pos="3592440" algn="l"/>
                <a:tab pos="4041719" algn="l"/>
                <a:tab pos="4491000" algn="l"/>
                <a:tab pos="4940280" algn="l"/>
                <a:tab pos="5389560" algn="l"/>
                <a:tab pos="5838480" algn="l"/>
                <a:tab pos="6287759" algn="l"/>
                <a:tab pos="6737040" algn="l"/>
                <a:tab pos="7186319" algn="l"/>
                <a:tab pos="7635600" algn="l"/>
                <a:tab pos="8084879" algn="l"/>
                <a:tab pos="8534160" algn="l"/>
                <a:tab pos="8983440" algn="l"/>
                <a:tab pos="9144000" algn="l"/>
                <a:tab pos="10058400" algn="l"/>
              </a:tabLst>
            </a:pPr>
            <a:r>
              <a:rPr lang="es-ES" sz="1100" i="1" dirty="0">
                <a:solidFill>
                  <a:srgbClr val="00B05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@</a:t>
            </a:r>
            <a:r>
              <a:rPr lang="es-ES" sz="1100" i="1" dirty="0" err="1">
                <a:solidFill>
                  <a:srgbClr val="00B05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ConfigurationProperties</a:t>
            </a:r>
            <a:r>
              <a:rPr lang="es-ES" sz="1100" i="1" dirty="0"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(</a:t>
            </a:r>
            <a:r>
              <a:rPr lang="es-ES" sz="1100" i="1" dirty="0" err="1">
                <a:solidFill>
                  <a:srgbClr val="FF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prefix</a:t>
            </a:r>
            <a:r>
              <a:rPr lang="es-ES" sz="1100" i="1" dirty="0"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=“datasource”)</a:t>
            </a:r>
          </a:p>
          <a:p>
            <a:pPr lvl="0" hangingPunct="0">
              <a:tabLst>
                <a:tab pos="0" algn="l"/>
                <a:tab pos="447479" algn="l"/>
                <a:tab pos="896759" algn="l"/>
                <a:tab pos="1346040" algn="l"/>
                <a:tab pos="1795320" algn="l"/>
                <a:tab pos="2244600" algn="l"/>
                <a:tab pos="2693880" algn="l"/>
                <a:tab pos="3143159" algn="l"/>
                <a:tab pos="3592440" algn="l"/>
                <a:tab pos="4041719" algn="l"/>
                <a:tab pos="4491000" algn="l"/>
                <a:tab pos="4940280" algn="l"/>
                <a:tab pos="5389560" algn="l"/>
                <a:tab pos="5838480" algn="l"/>
                <a:tab pos="6287759" algn="l"/>
                <a:tab pos="6737040" algn="l"/>
                <a:tab pos="7186319" algn="l"/>
                <a:tab pos="7635600" algn="l"/>
                <a:tab pos="8084879" algn="l"/>
                <a:tab pos="8534160" algn="l"/>
                <a:tab pos="8983440" algn="l"/>
                <a:tab pos="9144000" algn="l"/>
                <a:tab pos="10058400" algn="l"/>
              </a:tabLst>
            </a:pPr>
            <a:r>
              <a:rPr lang="es-ES" sz="1100" i="1" dirty="0"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		</a:t>
            </a:r>
            <a:r>
              <a:rPr lang="es-ES" sz="1100" i="1" dirty="0" err="1"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public</a:t>
            </a:r>
            <a:r>
              <a:rPr lang="es-ES" sz="1100" i="1" dirty="0"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 </a:t>
            </a:r>
            <a:r>
              <a:rPr lang="es-ES" sz="1100" i="1" dirty="0" err="1"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class</a:t>
            </a:r>
            <a:r>
              <a:rPr lang="es-ES" sz="1100" i="1" dirty="0"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 </a:t>
            </a:r>
            <a:r>
              <a:rPr lang="es-ES" sz="1100" i="1" dirty="0" err="1"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DataSourceSetting</a:t>
            </a:r>
            <a:r>
              <a:rPr lang="es-ES" sz="1100" i="1" dirty="0"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 {</a:t>
            </a:r>
          </a:p>
          <a:p>
            <a:pPr lvl="0" hangingPunct="0">
              <a:tabLst>
                <a:tab pos="0" algn="l"/>
                <a:tab pos="447479" algn="l"/>
                <a:tab pos="896759" algn="l"/>
                <a:tab pos="1346040" algn="l"/>
                <a:tab pos="1795320" algn="l"/>
                <a:tab pos="2244600" algn="l"/>
                <a:tab pos="2693880" algn="l"/>
                <a:tab pos="3143159" algn="l"/>
                <a:tab pos="3592440" algn="l"/>
                <a:tab pos="4041719" algn="l"/>
                <a:tab pos="4491000" algn="l"/>
                <a:tab pos="4940280" algn="l"/>
                <a:tab pos="5389560" algn="l"/>
                <a:tab pos="5838480" algn="l"/>
                <a:tab pos="6287759" algn="l"/>
                <a:tab pos="6737040" algn="l"/>
                <a:tab pos="7186319" algn="l"/>
                <a:tab pos="7635600" algn="l"/>
                <a:tab pos="8084879" algn="l"/>
                <a:tab pos="8534160" algn="l"/>
                <a:tab pos="8983440" algn="l"/>
                <a:tab pos="9144000" algn="l"/>
                <a:tab pos="10058400" algn="l"/>
              </a:tabLst>
            </a:pPr>
            <a:r>
              <a:rPr lang="es-ES" sz="1100" i="1" dirty="0"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			@</a:t>
            </a:r>
            <a:r>
              <a:rPr lang="es-ES" sz="1100" i="1" dirty="0" err="1"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NotNull</a:t>
            </a:r>
            <a:endParaRPr lang="es-ES" sz="1100" i="1" dirty="0">
              <a:solidFill>
                <a:srgbClr val="000000"/>
              </a:solidFill>
              <a:latin typeface="Arial" pitchFamily="34"/>
              <a:ea typeface="Lucida Sans Unicode" pitchFamily="34"/>
              <a:cs typeface="Lucida Sans Unicode" pitchFamily="34"/>
            </a:endParaRPr>
          </a:p>
          <a:p>
            <a:pPr lvl="0" hangingPunct="0">
              <a:tabLst>
                <a:tab pos="0" algn="l"/>
                <a:tab pos="447479" algn="l"/>
                <a:tab pos="896759" algn="l"/>
                <a:tab pos="1346040" algn="l"/>
                <a:tab pos="1795320" algn="l"/>
                <a:tab pos="2244600" algn="l"/>
                <a:tab pos="2693880" algn="l"/>
                <a:tab pos="3143159" algn="l"/>
                <a:tab pos="3592440" algn="l"/>
                <a:tab pos="4041719" algn="l"/>
                <a:tab pos="4491000" algn="l"/>
                <a:tab pos="4940280" algn="l"/>
                <a:tab pos="5389560" algn="l"/>
                <a:tab pos="5838480" algn="l"/>
                <a:tab pos="6287759" algn="l"/>
                <a:tab pos="6737040" algn="l"/>
                <a:tab pos="7186319" algn="l"/>
                <a:tab pos="7635600" algn="l"/>
                <a:tab pos="8084879" algn="l"/>
                <a:tab pos="8534160" algn="l"/>
                <a:tab pos="8983440" algn="l"/>
                <a:tab pos="9144000" algn="l"/>
                <a:tab pos="10058400" algn="l"/>
              </a:tabLst>
            </a:pPr>
            <a:r>
              <a:rPr lang="es-ES" sz="1100" i="1" dirty="0"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			</a:t>
            </a:r>
            <a:r>
              <a:rPr lang="es-ES" sz="1100" i="1" dirty="0" err="1"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private</a:t>
            </a:r>
            <a:r>
              <a:rPr lang="es-ES" sz="1100" i="1" dirty="0"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 </a:t>
            </a:r>
            <a:r>
              <a:rPr lang="es-ES" sz="1100" i="1" dirty="0" err="1"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String</a:t>
            </a:r>
            <a:r>
              <a:rPr lang="es-ES" sz="1100" i="1" dirty="0"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 </a:t>
            </a:r>
            <a:r>
              <a:rPr lang="es-ES" sz="1100" i="1" dirty="0" err="1"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jndi</a:t>
            </a:r>
            <a:r>
              <a:rPr lang="es-ES" sz="1100" i="1" dirty="0"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;</a:t>
            </a:r>
          </a:p>
          <a:p>
            <a:pPr lvl="0" hangingPunct="0">
              <a:tabLst>
                <a:tab pos="0" algn="l"/>
                <a:tab pos="447479" algn="l"/>
                <a:tab pos="896759" algn="l"/>
                <a:tab pos="1346040" algn="l"/>
                <a:tab pos="1795320" algn="l"/>
                <a:tab pos="2244600" algn="l"/>
                <a:tab pos="2693880" algn="l"/>
                <a:tab pos="3143159" algn="l"/>
                <a:tab pos="3592440" algn="l"/>
                <a:tab pos="4041719" algn="l"/>
                <a:tab pos="4491000" algn="l"/>
                <a:tab pos="4940280" algn="l"/>
                <a:tab pos="5389560" algn="l"/>
                <a:tab pos="5838480" algn="l"/>
                <a:tab pos="6287759" algn="l"/>
                <a:tab pos="6737040" algn="l"/>
                <a:tab pos="7186319" algn="l"/>
                <a:tab pos="7635600" algn="l"/>
                <a:tab pos="8084879" algn="l"/>
                <a:tab pos="8534160" algn="l"/>
                <a:tab pos="8983440" algn="l"/>
                <a:tab pos="9144000" algn="l"/>
                <a:tab pos="10058400" algn="l"/>
              </a:tabLst>
            </a:pPr>
            <a:r>
              <a:rPr lang="es-ES" sz="1100" i="1" dirty="0"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		}</a:t>
            </a:r>
          </a:p>
          <a:p>
            <a:pPr lvl="0" hangingPunct="0"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s-ES" sz="2400" dirty="0">
              <a:solidFill>
                <a:srgbClr val="000000"/>
              </a:solidFill>
              <a:latin typeface="metafors" panose="00000500000000000000" pitchFamily="2" charset="0"/>
              <a:ea typeface="Lucida Sans Unicode" pitchFamily="34"/>
              <a:cs typeface="Lucida Sans Unicode" pitchFamily="34"/>
            </a:endParaRPr>
          </a:p>
        </p:txBody>
      </p:sp>
      <p:sp>
        <p:nvSpPr>
          <p:cNvPr id="11" name="6 Rectángulo redondeado"/>
          <p:cNvSpPr/>
          <p:nvPr/>
        </p:nvSpPr>
        <p:spPr>
          <a:xfrm>
            <a:off x="6338376" y="2827296"/>
            <a:ext cx="3738600" cy="110484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FF99"/>
          </a:solidFill>
          <a:ln w="25560" cap="sq">
            <a:solidFill>
              <a:srgbClr val="F79646"/>
            </a:solidFill>
            <a:prstDash val="solid"/>
            <a:miter/>
          </a:ln>
        </p:spPr>
        <p:txBody>
          <a:bodyPr vert="horz" wrap="square" lIns="90000" tIns="46800" rIns="90000" bIns="46800" anchor="t" anchorCtr="0" compatLnSpc="1">
            <a:no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sz="1300" b="1" i="0" u="none" strike="noStrike" cap="none" baseline="0" dirty="0" err="1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Noto Sans CJK SC Regular" pitchFamily="2"/>
                <a:cs typeface="FreeSans" pitchFamily="2"/>
              </a:rPr>
              <a:t>application.properties</a:t>
            </a:r>
            <a:endParaRPr lang="es-ES" sz="1300" b="1" i="0" u="none" strike="noStrike" cap="none" baseline="0" dirty="0">
              <a:ln>
                <a:noFill/>
              </a:ln>
              <a:solidFill>
                <a:srgbClr val="000000"/>
              </a:solidFill>
              <a:latin typeface="Calibri" pitchFamily="34"/>
              <a:ea typeface="Noto Sans CJK SC Regular" pitchFamily="2"/>
              <a:cs typeface="FreeSans" pitchFamily="2"/>
            </a:endParaRP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sz="1300" b="0" i="0" u="none" strike="noStrike" cap="none" baseline="0" dirty="0" err="1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Noto Sans CJK SC Regular" pitchFamily="2"/>
                <a:cs typeface="FreeSans" pitchFamily="2"/>
              </a:rPr>
              <a:t>datasource.jndi</a:t>
            </a:r>
            <a:r>
              <a:rPr lang="es-ES" sz="1300" b="0" i="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Noto Sans CJK SC Regular" pitchFamily="2"/>
                <a:cs typeface="FreeSans" pitchFamily="2"/>
              </a:rPr>
              <a:t>=</a:t>
            </a:r>
            <a:r>
              <a:rPr lang="es-ES" sz="1300" b="0" i="0" u="none" strike="noStrike" cap="none" baseline="0" dirty="0" err="1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Noto Sans CJK SC Regular" pitchFamily="2"/>
                <a:cs typeface="FreeSans" pitchFamily="2"/>
              </a:rPr>
              <a:t>java:comp</a:t>
            </a:r>
            <a:r>
              <a:rPr lang="es-ES" sz="1300" b="0" i="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Noto Sans CJK SC Regular" pitchFamily="2"/>
                <a:cs typeface="FreeSans" pitchFamily="2"/>
              </a:rPr>
              <a:t>/</a:t>
            </a:r>
            <a:r>
              <a:rPr lang="es-ES" sz="1300" b="0" i="0" u="none" strike="noStrike" cap="none" baseline="0" dirty="0" err="1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Noto Sans CJK SC Regular" pitchFamily="2"/>
                <a:cs typeface="FreeSans" pitchFamily="2"/>
              </a:rPr>
              <a:t>env</a:t>
            </a:r>
            <a:r>
              <a:rPr lang="es-ES" sz="1300" b="0" i="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Noto Sans CJK SC Regular" pitchFamily="2"/>
                <a:cs typeface="FreeSans" pitchFamily="2"/>
              </a:rPr>
              <a:t>/</a:t>
            </a:r>
            <a:r>
              <a:rPr lang="es-ES" sz="1300" b="0" i="0" u="none" strike="noStrike" cap="none" baseline="0" dirty="0" err="1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Noto Sans CJK SC Regular" pitchFamily="2"/>
                <a:cs typeface="FreeSans" pitchFamily="2"/>
              </a:rPr>
              <a:t>miDatasource</a:t>
            </a:r>
            <a:endParaRPr lang="es-ES" sz="1300" b="0" i="0" u="none" strike="noStrike" cap="none" baseline="0" dirty="0">
              <a:ln>
                <a:noFill/>
              </a:ln>
              <a:solidFill>
                <a:srgbClr val="000000"/>
              </a:solidFill>
              <a:latin typeface="Calibri" pitchFamily="34"/>
              <a:ea typeface="Noto Sans CJK SC Regular" pitchFamily="2"/>
              <a:cs typeface="FreeSans" pitchFamily="2"/>
            </a:endParaRP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sz="1300" b="0" i="0" u="none" strike="noStrike" cap="none" baseline="0" dirty="0" err="1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Noto Sans CJK SC Regular" pitchFamily="2"/>
                <a:cs typeface="FreeSans" pitchFamily="2"/>
              </a:rPr>
              <a:t>datasource.user</a:t>
            </a:r>
            <a:r>
              <a:rPr lang="es-ES" sz="1300" b="0" i="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Noto Sans CJK SC Regular" pitchFamily="2"/>
                <a:cs typeface="FreeSans" pitchFamily="2"/>
              </a:rPr>
              <a:t>=</a:t>
            </a:r>
            <a:r>
              <a:rPr lang="es-ES" sz="1300" b="0" i="0" u="none" strike="noStrike" cap="none" baseline="0" dirty="0" err="1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Noto Sans CJK SC Regular" pitchFamily="2"/>
                <a:cs typeface="FreeSans" pitchFamily="2"/>
              </a:rPr>
              <a:t>admin</a:t>
            </a:r>
            <a:endParaRPr lang="es-ES" sz="1300" b="0" i="0" u="none" strike="noStrike" cap="none" baseline="0" dirty="0">
              <a:ln>
                <a:noFill/>
              </a:ln>
              <a:solidFill>
                <a:srgbClr val="000000"/>
              </a:solidFill>
              <a:latin typeface="Calibri" pitchFamily="34"/>
              <a:ea typeface="Noto Sans CJK SC Regular" pitchFamily="2"/>
              <a:cs typeface="FreeSans" pitchFamily="2"/>
            </a:endParaRP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sz="1300" b="0" i="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Noto Sans CJK SC Regular" pitchFamily="2"/>
                <a:cs typeface="FreeSans" pitchFamily="2"/>
              </a:rPr>
              <a:t>…</a:t>
            </a:r>
          </a:p>
        </p:txBody>
      </p:sp>
      <p:sp>
        <p:nvSpPr>
          <p:cNvPr id="12" name="6 Rectángulo redondeado"/>
          <p:cNvSpPr/>
          <p:nvPr/>
        </p:nvSpPr>
        <p:spPr>
          <a:xfrm>
            <a:off x="6338376" y="4059216"/>
            <a:ext cx="3751200" cy="110484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FF99"/>
          </a:solidFill>
          <a:ln w="25560" cap="sq">
            <a:solidFill>
              <a:srgbClr val="F79646"/>
            </a:solidFill>
            <a:prstDash val="solid"/>
            <a:miter/>
          </a:ln>
        </p:spPr>
        <p:txBody>
          <a:bodyPr vert="horz" wrap="square" lIns="90000" tIns="46800" rIns="90000" bIns="46800" anchor="t" anchorCtr="0" compatLnSpc="1">
            <a:no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sz="1300" b="1" i="0" u="none" strike="noStrike" cap="none" baseline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Noto Sans CJK SC Regular" pitchFamily="2"/>
                <a:cs typeface="FreeSans" pitchFamily="2"/>
              </a:rPr>
              <a:t>application.yml</a:t>
            </a: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sz="1300" b="0" i="0" u="none" strike="noStrike" cap="none" baseline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Noto Sans CJK SC Regular" pitchFamily="2"/>
                <a:cs typeface="FreeSans" pitchFamily="2"/>
              </a:rPr>
              <a:t>datasource:</a:t>
            </a: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850680" algn="l"/>
                <a:tab pos="1701719" algn="l"/>
                <a:tab pos="2552400" algn="l"/>
                <a:tab pos="3403440" algn="l"/>
                <a:tab pos="4254480" algn="l"/>
                <a:tab pos="5105160" algn="l"/>
                <a:tab pos="5956199" algn="l"/>
                <a:tab pos="6806879" algn="l"/>
                <a:tab pos="7657919" algn="l"/>
                <a:tab pos="8508960" algn="l"/>
                <a:tab pos="9359640" algn="l"/>
                <a:tab pos="10210680" algn="l"/>
              </a:tabLst>
            </a:pPr>
            <a:r>
              <a:rPr lang="es-ES" sz="1300" b="0" i="0" u="none" strike="noStrike" cap="none" baseline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Noto Sans CJK SC Regular" pitchFamily="2"/>
                <a:cs typeface="FreeSans" pitchFamily="2"/>
              </a:rPr>
              <a:t>	jndi:java:comp/env/miDatasource</a:t>
            </a: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850680" algn="l"/>
                <a:tab pos="1701719" algn="l"/>
                <a:tab pos="2552400" algn="l"/>
                <a:tab pos="3403440" algn="l"/>
                <a:tab pos="4254480" algn="l"/>
                <a:tab pos="5105160" algn="l"/>
                <a:tab pos="5956199" algn="l"/>
                <a:tab pos="6806879" algn="l"/>
                <a:tab pos="7657919" algn="l"/>
                <a:tab pos="8508960" algn="l"/>
                <a:tab pos="9359640" algn="l"/>
                <a:tab pos="10210680" algn="l"/>
              </a:tabLst>
            </a:pPr>
            <a:r>
              <a:rPr lang="es-ES" sz="1300" b="0" i="0" u="none" strike="noStrike" cap="none" baseline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Noto Sans CJK SC Regular" pitchFamily="2"/>
                <a:cs typeface="FreeSans" pitchFamily="2"/>
              </a:rPr>
              <a:t>	user:admin</a:t>
            </a: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sz="1300" b="0" i="0" u="none" strike="noStrike" cap="none" baseline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Noto Sans CJK SC Regular" pitchFamily="2"/>
                <a:cs typeface="FreeSans" pitchFamily="2"/>
              </a:rPr>
              <a:t>…</a:t>
            </a:r>
          </a:p>
        </p:txBody>
      </p:sp>
      <p:sp>
        <p:nvSpPr>
          <p:cNvPr id="15" name="Rectángulo 1"/>
          <p:cNvSpPr/>
          <p:nvPr/>
        </p:nvSpPr>
        <p:spPr>
          <a:xfrm>
            <a:off x="1726344" y="5368248"/>
            <a:ext cx="6852217" cy="147950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CC99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1">
            <a:spAutoFit/>
          </a:bodyPr>
          <a:lstStyle/>
          <a:p>
            <a:pPr marL="8064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80640" algn="l"/>
                <a:tab pos="995040" algn="l"/>
                <a:tab pos="1909440" algn="l"/>
                <a:tab pos="2823839" algn="l"/>
                <a:tab pos="3738240" algn="l"/>
                <a:tab pos="4652640" algn="l"/>
                <a:tab pos="5567039" algn="l"/>
                <a:tab pos="6481439" algn="l"/>
                <a:tab pos="7395840" algn="l"/>
                <a:tab pos="8310240" algn="l"/>
                <a:tab pos="9224640" algn="l"/>
                <a:tab pos="10139040" algn="l"/>
              </a:tabLst>
            </a:pPr>
            <a:r>
              <a:rPr lang="es-ES" b="1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Importante</a:t>
            </a:r>
            <a:r>
              <a:rPr lang="es-ES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 :</a:t>
            </a:r>
          </a:p>
          <a:p>
            <a:pPr marL="8064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80640" algn="l"/>
                <a:tab pos="995040" algn="l"/>
                <a:tab pos="1909440" algn="l"/>
                <a:tab pos="2823839" algn="l"/>
                <a:tab pos="3738240" algn="l"/>
                <a:tab pos="4652640" algn="l"/>
                <a:tab pos="5567039" algn="l"/>
                <a:tab pos="6481439" algn="l"/>
                <a:tab pos="7395840" algn="l"/>
                <a:tab pos="8310240" algn="l"/>
                <a:tab pos="9224640" algn="l"/>
                <a:tab pos="10139040" algn="l"/>
              </a:tabLst>
            </a:pPr>
            <a:r>
              <a:rPr lang="es-ES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Existen propiedades especificas para hacer referencia al fichero de configuración</a:t>
            </a: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itchFamily="34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spring.config.name : Identifica el nombre del fichero</a:t>
            </a: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itchFamily="34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u="none" strike="noStrike" cap="none" baseline="0" dirty="0" err="1">
                <a:ln>
                  <a:noFill/>
                </a:ln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spring.config.location</a:t>
            </a:r>
            <a:r>
              <a:rPr lang="es-ES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 : Identifica la ubicación</a:t>
            </a:r>
          </a:p>
          <a:p>
            <a:pPr marL="8064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80640" algn="l"/>
                <a:tab pos="995040" algn="l"/>
                <a:tab pos="1909440" algn="l"/>
                <a:tab pos="2823839" algn="l"/>
                <a:tab pos="3738240" algn="l"/>
                <a:tab pos="4652640" algn="l"/>
                <a:tab pos="5567039" algn="l"/>
                <a:tab pos="6481439" algn="l"/>
                <a:tab pos="7395840" algn="l"/>
                <a:tab pos="8310240" algn="l"/>
                <a:tab pos="9224640" algn="l"/>
                <a:tab pos="10139040" algn="l"/>
              </a:tabLst>
            </a:pPr>
            <a:r>
              <a:rPr lang="es-ES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Orden de búsqueda : classpath: ,classpath:/config,file:,file:config/,…</a:t>
            </a:r>
          </a:p>
        </p:txBody>
      </p:sp>
      <p:pic>
        <p:nvPicPr>
          <p:cNvPr id="16" name="Imagen 1"/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8185320" y="5233752"/>
            <a:ext cx="682560" cy="606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89196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9402" y="17902"/>
            <a:ext cx="1238574" cy="667802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8578561" y="429586"/>
            <a:ext cx="2374071" cy="813477"/>
            <a:chOff x="497145" y="371341"/>
            <a:chExt cx="2374071" cy="813477"/>
          </a:xfrm>
        </p:grpSpPr>
        <p:pic>
          <p:nvPicPr>
            <p:cNvPr id="5" name="Imagen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145" y="371341"/>
              <a:ext cx="2374071" cy="813477"/>
            </a:xfrm>
            <a:prstGeom prst="rect">
              <a:avLst/>
            </a:prstGeom>
          </p:spPr>
        </p:pic>
        <p:sp>
          <p:nvSpPr>
            <p:cNvPr id="6" name="CuadroTexto 5"/>
            <p:cNvSpPr txBox="1"/>
            <p:nvPr/>
          </p:nvSpPr>
          <p:spPr>
            <a:xfrm>
              <a:off x="699248" y="469506"/>
              <a:ext cx="184278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3600" b="1" dirty="0">
                  <a:latin typeface="metafors" charset="0"/>
                  <a:ea typeface="metafors" charset="0"/>
                  <a:cs typeface="metafors" charset="0"/>
                </a:rPr>
                <a:t>Perfiles</a:t>
              </a:r>
            </a:p>
          </p:txBody>
        </p:sp>
      </p:grpSp>
      <p:pic>
        <p:nvPicPr>
          <p:cNvPr id="27" name="Picture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6035040"/>
            <a:ext cx="822960" cy="82296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786384" y="1188146"/>
            <a:ext cx="11027664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sz="2400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En función del </a:t>
            </a:r>
            <a:r>
              <a:rPr lang="es-ES" sz="2400" b="1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entorno de ejecución</a:t>
            </a:r>
            <a:r>
              <a:rPr lang="es-ES" sz="2400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 se pueden necesitar unos beans u otros</a:t>
            </a:r>
          </a:p>
          <a:p>
            <a:pPr lvl="0"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s-ES" sz="2400" dirty="0">
              <a:solidFill>
                <a:srgbClr val="000000"/>
              </a:solidFill>
              <a:latin typeface="metafors" panose="00000500000000000000" pitchFamily="2" charset="0"/>
              <a:ea typeface="Lucida Sans Unicode" pitchFamily="34"/>
              <a:cs typeface="Lucida Sans Unicode" pitchFamily="34"/>
            </a:endParaRPr>
          </a:p>
          <a:p>
            <a:pPr lvl="0"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sz="2400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Un clásico ejemplo de este aspecto es la definición de un : datasource</a:t>
            </a:r>
          </a:p>
          <a:p>
            <a:pPr marL="0" lvl="1">
              <a:buClr>
                <a:srgbClr val="000000"/>
              </a:buClr>
              <a:buSzPct val="100000"/>
              <a:buFont typeface="Arial" pitchFamily="34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sz="2400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La definición de este </a:t>
            </a:r>
            <a:r>
              <a:rPr lang="es-ES" sz="2400" dirty="0" err="1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bean</a:t>
            </a:r>
            <a:r>
              <a:rPr lang="es-ES" sz="2400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 suele ser diferente en DEV y PRO</a:t>
            </a:r>
          </a:p>
          <a:p>
            <a:pPr marL="0" lvl="1">
              <a:buClr>
                <a:srgbClr val="000000"/>
              </a:buClr>
              <a:buSzPct val="100000"/>
              <a:buFont typeface="Arial" pitchFamily="34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sz="2400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En DEV suele hacer referencias a bases de datos embebidas (Por ejemplo : H2)</a:t>
            </a:r>
          </a:p>
          <a:p>
            <a:pPr marL="0" lvl="1">
              <a:buClr>
                <a:srgbClr val="000000"/>
              </a:buClr>
              <a:buSzPct val="100000"/>
              <a:buFont typeface="Arial" pitchFamily="34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sz="2400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En PRO suele hacer referencias a recursos JNDI</a:t>
            </a:r>
          </a:p>
          <a:p>
            <a:pPr marL="0" lvl="1">
              <a:buClr>
                <a:srgbClr val="000000"/>
              </a:buClr>
              <a:buSzPct val="100000"/>
              <a:buFont typeface="Arial" pitchFamily="34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s-ES" sz="2400" dirty="0">
              <a:solidFill>
                <a:srgbClr val="000000"/>
              </a:solidFill>
              <a:latin typeface="metafors" panose="00000500000000000000" pitchFamily="2" charset="0"/>
              <a:ea typeface="Lucida Sans Unicode" pitchFamily="34"/>
              <a:cs typeface="Lucida Sans Unicode" pitchFamily="34"/>
            </a:endParaRPr>
          </a:p>
          <a:p>
            <a:pPr lvl="0"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sz="2400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Una buena práctica para esto suele venir dada por la </a:t>
            </a:r>
            <a:r>
              <a:rPr lang="es-ES" sz="2400" b="1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creación de ficheros</a:t>
            </a:r>
            <a:r>
              <a:rPr lang="es-ES" sz="2400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 </a:t>
            </a:r>
            <a:r>
              <a:rPr lang="es-ES" sz="2400" b="1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de configuración diferentes</a:t>
            </a:r>
            <a:r>
              <a:rPr lang="es-ES" sz="2400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 que son </a:t>
            </a:r>
            <a:r>
              <a:rPr lang="es-ES" sz="2400" b="1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específicos del entorno</a:t>
            </a:r>
            <a:endParaRPr lang="es-ES" sz="2400" dirty="0">
              <a:solidFill>
                <a:srgbClr val="000000"/>
              </a:solidFill>
              <a:latin typeface="metafors" panose="00000500000000000000" pitchFamily="2" charset="0"/>
              <a:ea typeface="Lucida Sans Unicode" pitchFamily="34"/>
              <a:cs typeface="Lucida Sans Unicode" pitchFamily="34"/>
            </a:endParaRPr>
          </a:p>
          <a:p>
            <a:pPr marL="0" lvl="1">
              <a:buClr>
                <a:srgbClr val="000000"/>
              </a:buClr>
              <a:buSzPct val="100000"/>
              <a:buFont typeface="Arial" pitchFamily="34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sz="2400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Por ejemplo : datasource-dev.xml y datasource-pro.xml</a:t>
            </a:r>
          </a:p>
          <a:p>
            <a:pPr marL="0" lvl="1">
              <a:buClr>
                <a:srgbClr val="000000"/>
              </a:buClr>
              <a:buSzPct val="100000"/>
              <a:buFont typeface="Arial" pitchFamily="34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sz="2400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Para Spring Boot ocurre los mismo con su fichero : </a:t>
            </a:r>
            <a:r>
              <a:rPr lang="es-ES" sz="2400" dirty="0" err="1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application.properties</a:t>
            </a:r>
            <a:endParaRPr lang="es-ES" sz="2400" dirty="0">
              <a:solidFill>
                <a:srgbClr val="000000"/>
              </a:solidFill>
              <a:latin typeface="metafors" panose="00000500000000000000" pitchFamily="2" charset="0"/>
              <a:ea typeface="Lucida Sans Unicode" pitchFamily="34"/>
              <a:cs typeface="Lucida Sans Unicode" pitchFamily="34"/>
            </a:endParaRPr>
          </a:p>
          <a:p>
            <a:pPr marL="0" lvl="1">
              <a:buClr>
                <a:srgbClr val="000000"/>
              </a:buClr>
              <a:buSzPct val="100000"/>
              <a:buFont typeface="Arial" pitchFamily="34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sz="2400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Utilizará la convención : application-{profile}.</a:t>
            </a:r>
            <a:r>
              <a:rPr lang="es-ES" sz="2400" dirty="0" err="1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properties</a:t>
            </a:r>
            <a:endParaRPr lang="es-ES" sz="2400" dirty="0">
              <a:solidFill>
                <a:srgbClr val="000000"/>
              </a:solidFill>
              <a:latin typeface="metafors" panose="00000500000000000000" pitchFamily="2" charset="0"/>
              <a:ea typeface="Lucida Sans Unicode" pitchFamily="34"/>
              <a:cs typeface="Lucida Sans Unicode" pitchFamily="34"/>
            </a:endParaRPr>
          </a:p>
          <a:p>
            <a:pPr marL="0" lvl="1">
              <a:buClr>
                <a:srgbClr val="000000"/>
              </a:buClr>
              <a:buSzPct val="100000"/>
              <a:buFont typeface="Arial" pitchFamily="34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sz="2400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El perfil por defecto se considera : default</a:t>
            </a:r>
          </a:p>
        </p:txBody>
      </p:sp>
      <p:pic>
        <p:nvPicPr>
          <p:cNvPr id="11" name="Imagen 2"/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9556329" y="1745505"/>
            <a:ext cx="1962360" cy="14619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924701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9402" y="17902"/>
            <a:ext cx="1238574" cy="667802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8578561" y="429586"/>
            <a:ext cx="2374071" cy="813477"/>
            <a:chOff x="497145" y="371341"/>
            <a:chExt cx="2374071" cy="813477"/>
          </a:xfrm>
        </p:grpSpPr>
        <p:pic>
          <p:nvPicPr>
            <p:cNvPr id="5" name="Imagen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145" y="371341"/>
              <a:ext cx="2374071" cy="813477"/>
            </a:xfrm>
            <a:prstGeom prst="rect">
              <a:avLst/>
            </a:prstGeom>
          </p:spPr>
        </p:pic>
        <p:sp>
          <p:nvSpPr>
            <p:cNvPr id="6" name="CuadroTexto 5"/>
            <p:cNvSpPr txBox="1"/>
            <p:nvPr/>
          </p:nvSpPr>
          <p:spPr>
            <a:xfrm>
              <a:off x="699248" y="469506"/>
              <a:ext cx="184278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3600" b="1" dirty="0">
                  <a:latin typeface="metafors" charset="0"/>
                  <a:ea typeface="metafors" charset="0"/>
                  <a:cs typeface="metafors" charset="0"/>
                </a:rPr>
                <a:t>Perfiles</a:t>
              </a:r>
            </a:p>
          </p:txBody>
        </p:sp>
      </p:grpSp>
      <p:pic>
        <p:nvPicPr>
          <p:cNvPr id="27" name="Picture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6035040"/>
            <a:ext cx="822960" cy="82296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786384" y="1188146"/>
            <a:ext cx="11027664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sz="2400" b="1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Soluciones</a:t>
            </a:r>
            <a:r>
              <a:rPr lang="es-ES" sz="2400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 :</a:t>
            </a:r>
          </a:p>
          <a:p>
            <a:pPr marL="0" lvl="1">
              <a:buClr>
                <a:srgbClr val="000000"/>
              </a:buClr>
              <a:buSzPct val="100000"/>
              <a:buFont typeface="Arial" pitchFamily="34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sz="2400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Disponer de ficheros INDEPENDIENTES de configuración específicos de cada entorno</a:t>
            </a:r>
          </a:p>
          <a:p>
            <a:pPr marL="0" lvl="2">
              <a:buClr>
                <a:srgbClr val="000000"/>
              </a:buClr>
              <a:buSzPct val="100000"/>
              <a:buFont typeface="Arial" pitchFamily="34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sz="2400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Ejemplo : application-</a:t>
            </a:r>
            <a:r>
              <a:rPr lang="es-ES" sz="2400" dirty="0" err="1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dev.properties</a:t>
            </a:r>
            <a:r>
              <a:rPr lang="es-ES" sz="2400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 y application-</a:t>
            </a:r>
            <a:r>
              <a:rPr lang="es-ES" sz="2400" dirty="0" err="1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prod.properties</a:t>
            </a:r>
            <a:endParaRPr lang="es-ES" sz="2400" dirty="0">
              <a:solidFill>
                <a:srgbClr val="000000"/>
              </a:solidFill>
              <a:latin typeface="metafors" panose="00000500000000000000" pitchFamily="2" charset="0"/>
              <a:ea typeface="Lucida Sans Unicode" pitchFamily="34"/>
              <a:cs typeface="Lucida Sans Unicode" pitchFamily="34"/>
            </a:endParaRPr>
          </a:p>
          <a:p>
            <a:pPr marL="0" lvl="1">
              <a:buClr>
                <a:srgbClr val="000000"/>
              </a:buClr>
              <a:buSzPct val="100000"/>
              <a:buFont typeface="Arial" pitchFamily="34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sz="2400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Disponer de una configuración de ficheros parametrizable según el entorno :</a:t>
            </a:r>
          </a:p>
          <a:p>
            <a:pPr marL="0" lvl="2">
              <a:buClr>
                <a:srgbClr val="000000"/>
              </a:buClr>
              <a:buSzPct val="100000"/>
              <a:buFont typeface="Arial" pitchFamily="34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sz="2400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Ejemplo :application-{profile}.</a:t>
            </a:r>
            <a:r>
              <a:rPr lang="es-ES" sz="2400" dirty="0" err="1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properties</a:t>
            </a:r>
            <a:endParaRPr lang="es-ES" sz="2400" dirty="0">
              <a:solidFill>
                <a:srgbClr val="000000"/>
              </a:solidFill>
              <a:latin typeface="metafors" panose="00000500000000000000" pitchFamily="2" charset="0"/>
              <a:ea typeface="Lucida Sans Unicode" pitchFamily="34"/>
              <a:cs typeface="Lucida Sans Unicode" pitchFamily="34"/>
            </a:endParaRPr>
          </a:p>
          <a:p>
            <a:pPr lvl="0"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s-ES" sz="2400" dirty="0">
              <a:solidFill>
                <a:srgbClr val="000000"/>
              </a:solidFill>
              <a:latin typeface="metafors" panose="00000500000000000000" pitchFamily="2" charset="0"/>
              <a:ea typeface="Lucida Sans Unicode" pitchFamily="34"/>
              <a:cs typeface="Lucida Sans Unicode" pitchFamily="34"/>
            </a:endParaRPr>
          </a:p>
          <a:p>
            <a:pPr lvl="0"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sz="2400" b="1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Requiere establecer el parámetro en la JVM : -</a:t>
            </a:r>
            <a:r>
              <a:rPr lang="es-ES" sz="2400" b="1" dirty="0" err="1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Dspring.profiles.active</a:t>
            </a:r>
            <a:r>
              <a:rPr lang="es-ES" sz="2400" b="1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=&lt;VALOR&gt;</a:t>
            </a:r>
          </a:p>
          <a:p>
            <a:pPr lvl="0"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s-ES" sz="2400" dirty="0">
              <a:solidFill>
                <a:srgbClr val="000000"/>
              </a:solidFill>
              <a:latin typeface="metafors" panose="00000500000000000000" pitchFamily="2" charset="0"/>
              <a:ea typeface="Lucida Sans Unicode" pitchFamily="34"/>
              <a:cs typeface="Lucida Sans Unicode" pitchFamily="34"/>
            </a:endParaRPr>
          </a:p>
          <a:p>
            <a:pPr lvl="0"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sz="2400" b="1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Invocación mediante la propiedad de Spring : </a:t>
            </a:r>
            <a:r>
              <a:rPr lang="es-ES" sz="2400" b="1" dirty="0" err="1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spring.profiles.active</a:t>
            </a:r>
            <a:endParaRPr lang="es-ES" sz="2400" b="1" dirty="0">
              <a:solidFill>
                <a:srgbClr val="000000"/>
              </a:solidFill>
              <a:latin typeface="metafors" panose="00000500000000000000" pitchFamily="2" charset="0"/>
              <a:ea typeface="Lucida Sans Unicode" pitchFamily="34"/>
              <a:cs typeface="Lucida Sans Unicode" pitchFamily="34"/>
            </a:endParaRPr>
          </a:p>
          <a:p>
            <a:pPr marL="0" lvl="1">
              <a:buClr>
                <a:srgbClr val="000000"/>
              </a:buClr>
              <a:buSzPct val="100000"/>
              <a:buFont typeface="Arial" pitchFamily="34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sz="2400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Fichero de configuración con la propiedad -&gt; Ejemplo : --</a:t>
            </a:r>
            <a:r>
              <a:rPr lang="es-ES" sz="2400" dirty="0" err="1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spring.profiles.active</a:t>
            </a:r>
            <a:r>
              <a:rPr lang="es-ES" sz="2400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=</a:t>
            </a:r>
            <a:r>
              <a:rPr lang="es-ES" sz="2400" dirty="0" err="1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dev,hsqldb</a:t>
            </a:r>
            <a:endParaRPr lang="es-ES" sz="2400" dirty="0">
              <a:solidFill>
                <a:srgbClr val="000000"/>
              </a:solidFill>
              <a:latin typeface="metafors" panose="00000500000000000000" pitchFamily="2" charset="0"/>
              <a:ea typeface="Lucida Sans Unicode" pitchFamily="34"/>
              <a:cs typeface="Lucida Sans Unicode" pitchFamily="34"/>
            </a:endParaRPr>
          </a:p>
          <a:p>
            <a:pPr marL="0" lvl="1">
              <a:buClr>
                <a:srgbClr val="000000"/>
              </a:buClr>
              <a:buSzPct val="100000"/>
              <a:buFont typeface="Arial" pitchFamily="34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sz="2400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Línea de comandos -&gt; Ejemplo --</a:t>
            </a:r>
            <a:r>
              <a:rPr lang="es-ES" sz="2400" dirty="0" err="1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spring.profiles.active</a:t>
            </a:r>
            <a:r>
              <a:rPr lang="es-ES" sz="2400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=</a:t>
            </a:r>
            <a:r>
              <a:rPr lang="es-ES" sz="2400" dirty="0" err="1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dev,hsqldb</a:t>
            </a:r>
            <a:endParaRPr lang="es-ES" sz="2400" dirty="0">
              <a:solidFill>
                <a:srgbClr val="000000"/>
              </a:solidFill>
              <a:latin typeface="metafors" panose="00000500000000000000" pitchFamily="2" charset="0"/>
              <a:ea typeface="Lucida Sans Unicode" pitchFamily="34"/>
              <a:cs typeface="Lucida Sans Unicode" pitchFamily="34"/>
            </a:endParaRPr>
          </a:p>
        </p:txBody>
      </p:sp>
      <p:pic>
        <p:nvPicPr>
          <p:cNvPr id="11" name="Imagen 2"/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9556329" y="4772169"/>
            <a:ext cx="1962360" cy="14619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281777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9402" y="17902"/>
            <a:ext cx="1238574" cy="667802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8578561" y="429586"/>
            <a:ext cx="2374071" cy="813477"/>
            <a:chOff x="497145" y="371341"/>
            <a:chExt cx="2374071" cy="813477"/>
          </a:xfrm>
        </p:grpSpPr>
        <p:pic>
          <p:nvPicPr>
            <p:cNvPr id="5" name="Imagen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145" y="371341"/>
              <a:ext cx="2374071" cy="813477"/>
            </a:xfrm>
            <a:prstGeom prst="rect">
              <a:avLst/>
            </a:prstGeom>
          </p:spPr>
        </p:pic>
        <p:sp>
          <p:nvSpPr>
            <p:cNvPr id="6" name="CuadroTexto 5"/>
            <p:cNvSpPr txBox="1"/>
            <p:nvPr/>
          </p:nvSpPr>
          <p:spPr>
            <a:xfrm>
              <a:off x="699248" y="469506"/>
              <a:ext cx="184278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3600" b="1" dirty="0">
                  <a:latin typeface="metafors" charset="0"/>
                  <a:ea typeface="metafors" charset="0"/>
                  <a:cs typeface="metafors" charset="0"/>
                </a:rPr>
                <a:t>Perfiles</a:t>
              </a:r>
            </a:p>
          </p:txBody>
        </p:sp>
      </p:grpSp>
      <p:pic>
        <p:nvPicPr>
          <p:cNvPr id="27" name="Picture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6035040"/>
            <a:ext cx="822960" cy="82296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57200" y="1415412"/>
            <a:ext cx="973836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sz="2400" b="1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Se permite el uso de </a:t>
            </a:r>
            <a:r>
              <a:rPr lang="es-ES" sz="2400" b="1" dirty="0" err="1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Placeholders</a:t>
            </a:r>
            <a:r>
              <a:rPr lang="es-ES" sz="2400" b="1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 en </a:t>
            </a:r>
            <a:r>
              <a:rPr lang="es-ES" sz="2400" b="1" dirty="0" err="1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properties</a:t>
            </a:r>
            <a:endParaRPr lang="es-ES" sz="2400" b="1" dirty="0">
              <a:solidFill>
                <a:srgbClr val="000000"/>
              </a:solidFill>
              <a:latin typeface="metafors" panose="00000500000000000000" pitchFamily="2" charset="0"/>
              <a:ea typeface="Lucida Sans Unicode" pitchFamily="34"/>
              <a:cs typeface="Lucida Sans Unicode" pitchFamily="34"/>
            </a:endParaRPr>
          </a:p>
          <a:p>
            <a:pPr marL="0" lvl="1">
              <a:buClr>
                <a:srgbClr val="000000"/>
              </a:buClr>
              <a:buSzPct val="100000"/>
              <a:buFont typeface="Arial" pitchFamily="34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sz="2400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Dentro del fichero de propiedades Utilizando propiedades de maven</a:t>
            </a:r>
          </a:p>
          <a:p>
            <a:pPr lvl="0"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s-ES" sz="2400" dirty="0">
              <a:solidFill>
                <a:srgbClr val="000000"/>
              </a:solidFill>
              <a:latin typeface="metafors" panose="00000500000000000000" pitchFamily="2" charset="0"/>
              <a:ea typeface="Lucida Sans Unicode" pitchFamily="34"/>
              <a:cs typeface="Lucida Sans Unicode" pitchFamily="34"/>
            </a:endParaRPr>
          </a:p>
          <a:p>
            <a:pPr lvl="0"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sz="2400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Spring proporciona soporte para ayudar a </a:t>
            </a:r>
            <a:r>
              <a:rPr lang="es-ES" sz="2400" b="1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establecer perfiles</a:t>
            </a:r>
            <a:r>
              <a:rPr lang="es-ES" sz="2400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 en los beans declarados en los fichero XML y Anotaciones</a:t>
            </a:r>
          </a:p>
          <a:p>
            <a:pPr marL="0" lvl="1">
              <a:buClr>
                <a:srgbClr val="000000"/>
              </a:buClr>
              <a:buSzPct val="100000"/>
              <a:buFont typeface="Arial" pitchFamily="34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sz="2400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Ficheros XML : Utilización de la etiqueta &lt;beans&gt; con el atributo profile</a:t>
            </a:r>
          </a:p>
          <a:p>
            <a:pPr marL="0" lvl="1">
              <a:buClr>
                <a:srgbClr val="000000"/>
              </a:buClr>
              <a:buSzPct val="100000"/>
              <a:buFont typeface="Arial" pitchFamily="34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sz="2400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Anotaciones : Uso de la anotación @Profile()</a:t>
            </a:r>
          </a:p>
          <a:p>
            <a:pPr marL="0" lvl="1">
              <a:buClr>
                <a:srgbClr val="000000"/>
              </a:buClr>
              <a:buSzPct val="100000"/>
              <a:buFont typeface="Arial" pitchFamily="34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sz="2400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Utilización de la clase </a:t>
            </a:r>
            <a:r>
              <a:rPr lang="es-ES" sz="2400" dirty="0" err="1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ConfigurableEnvironment</a:t>
            </a:r>
            <a:endParaRPr lang="es-ES" sz="2400" dirty="0">
              <a:solidFill>
                <a:srgbClr val="000000"/>
              </a:solidFill>
              <a:latin typeface="metafors" panose="00000500000000000000" pitchFamily="2" charset="0"/>
              <a:ea typeface="Lucida Sans Unicode" pitchFamily="34"/>
              <a:cs typeface="Lucida Sans Unicode" pitchFamily="34"/>
            </a:endParaRPr>
          </a:p>
          <a:p>
            <a:pPr lvl="0"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s-ES" sz="2400" dirty="0">
              <a:solidFill>
                <a:srgbClr val="000000"/>
              </a:solidFill>
              <a:latin typeface="metafors" panose="00000500000000000000" pitchFamily="2" charset="0"/>
              <a:ea typeface="Lucida Sans Unicode" pitchFamily="34"/>
              <a:cs typeface="Lucida Sans Unicode" pitchFamily="34"/>
            </a:endParaRPr>
          </a:p>
          <a:p>
            <a:pPr lvl="0"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sz="2400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Lo habitual es aplicar perfiles sobre @</a:t>
            </a:r>
            <a:r>
              <a:rPr lang="es-ES" sz="2400" dirty="0" err="1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Component</a:t>
            </a:r>
            <a:r>
              <a:rPr lang="es-ES" sz="2400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 y @</a:t>
            </a:r>
            <a:r>
              <a:rPr lang="es-ES" sz="2400" dirty="0" err="1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Configuration</a:t>
            </a:r>
            <a:endParaRPr lang="es-ES" sz="2400" dirty="0">
              <a:solidFill>
                <a:srgbClr val="000000"/>
              </a:solidFill>
              <a:latin typeface="metafors" panose="00000500000000000000" pitchFamily="2" charset="0"/>
              <a:ea typeface="Lucida Sans Unicode" pitchFamily="34"/>
              <a:cs typeface="Lucida Sans Unicode" pitchFamily="34"/>
            </a:endParaRPr>
          </a:p>
          <a:p>
            <a:pPr marL="0" lvl="1">
              <a:buClr>
                <a:srgbClr val="000000"/>
              </a:buClr>
              <a:buSzPct val="100000"/>
              <a:buFont typeface="Arial" pitchFamily="34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sz="2400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Propiedad “</a:t>
            </a:r>
            <a:r>
              <a:rPr lang="es-ES" sz="2400" dirty="0" err="1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spring.profiles.active</a:t>
            </a:r>
            <a:r>
              <a:rPr lang="es-ES" sz="2400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” en </a:t>
            </a:r>
            <a:r>
              <a:rPr lang="es-ES" sz="2400" dirty="0" err="1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application.properties</a:t>
            </a:r>
            <a:endParaRPr lang="es-ES" sz="2400" dirty="0">
              <a:solidFill>
                <a:srgbClr val="000000"/>
              </a:solidFill>
              <a:latin typeface="metafors" panose="00000500000000000000" pitchFamily="2" charset="0"/>
              <a:ea typeface="Lucida Sans Unicode" pitchFamily="34"/>
              <a:cs typeface="Lucida Sans Unicode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34696606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Conector recto 25"/>
          <p:cNvCxnSpPr>
            <a:cxnSpLocks/>
            <a:endCxn id="21" idx="4"/>
          </p:cNvCxnSpPr>
          <p:nvPr/>
        </p:nvCxnSpPr>
        <p:spPr>
          <a:xfrm>
            <a:off x="1479148" y="2378845"/>
            <a:ext cx="12370" cy="1877803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9402" y="17902"/>
            <a:ext cx="1238574" cy="667802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145" y="371341"/>
            <a:ext cx="5177687" cy="813477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699248" y="469506"/>
            <a:ext cx="34227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3600" b="1" dirty="0">
                <a:latin typeface="metafors" charset="0"/>
                <a:ea typeface="metafors" charset="0"/>
                <a:cs typeface="metafors" charset="0"/>
              </a:rPr>
              <a:t>Contenido de la Sesión</a:t>
            </a:r>
          </a:p>
        </p:txBody>
      </p:sp>
      <p:grpSp>
        <p:nvGrpSpPr>
          <p:cNvPr id="13" name="Grupo 12"/>
          <p:cNvGrpSpPr/>
          <p:nvPr/>
        </p:nvGrpSpPr>
        <p:grpSpPr>
          <a:xfrm>
            <a:off x="1390664" y="2090200"/>
            <a:ext cx="4799446" cy="584775"/>
            <a:chOff x="1921016" y="2035336"/>
            <a:chExt cx="4799446" cy="584775"/>
          </a:xfrm>
        </p:grpSpPr>
        <p:sp>
          <p:nvSpPr>
            <p:cNvPr id="7" name="CuadroTexto 6"/>
            <p:cNvSpPr txBox="1"/>
            <p:nvPr/>
          </p:nvSpPr>
          <p:spPr>
            <a:xfrm>
              <a:off x="2262190" y="2035336"/>
              <a:ext cx="445827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3200" b="1" dirty="0">
                  <a:latin typeface="metafors" panose="00000500000000000000" pitchFamily="2" charset="0"/>
                </a:rPr>
                <a:t>Introducción a Spring Boot (30 min.)</a:t>
              </a:r>
              <a:endParaRPr lang="es-ES_tradnl" sz="3200" b="1" dirty="0">
                <a:latin typeface="metafors" panose="00000500000000000000" pitchFamily="2" charset="0"/>
              </a:endParaRPr>
            </a:p>
          </p:txBody>
        </p:sp>
        <p:sp>
          <p:nvSpPr>
            <p:cNvPr id="12" name="Elipse 11"/>
            <p:cNvSpPr/>
            <p:nvPr/>
          </p:nvSpPr>
          <p:spPr>
            <a:xfrm>
              <a:off x="1921016" y="2243442"/>
              <a:ext cx="182880" cy="182880"/>
            </a:xfrm>
            <a:prstGeom prst="ellipse">
              <a:avLst/>
            </a:prstGeom>
            <a:solidFill>
              <a:srgbClr val="FF8101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grpSp>
        <p:nvGrpSpPr>
          <p:cNvPr id="11" name="Grupo 10"/>
          <p:cNvGrpSpPr/>
          <p:nvPr/>
        </p:nvGrpSpPr>
        <p:grpSpPr>
          <a:xfrm>
            <a:off x="1391263" y="2692347"/>
            <a:ext cx="4175279" cy="584775"/>
            <a:chOff x="1921615" y="2637483"/>
            <a:chExt cx="4175279" cy="584775"/>
          </a:xfrm>
        </p:grpSpPr>
        <p:sp>
          <p:nvSpPr>
            <p:cNvPr id="8" name="CuadroTexto 7"/>
            <p:cNvSpPr txBox="1"/>
            <p:nvPr/>
          </p:nvSpPr>
          <p:spPr>
            <a:xfrm>
              <a:off x="2262190" y="2637483"/>
              <a:ext cx="383470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sz="3200" b="1" dirty="0">
                  <a:latin typeface="metafors" panose="00000500000000000000" pitchFamily="2" charset="0"/>
                </a:rPr>
                <a:t>Introducción a Docker (30 min.)</a:t>
              </a:r>
            </a:p>
          </p:txBody>
        </p:sp>
        <p:sp>
          <p:nvSpPr>
            <p:cNvPr id="15" name="Elipse 14"/>
            <p:cNvSpPr/>
            <p:nvPr/>
          </p:nvSpPr>
          <p:spPr>
            <a:xfrm>
              <a:off x="1921615" y="2815335"/>
              <a:ext cx="182880" cy="182880"/>
            </a:xfrm>
            <a:prstGeom prst="ellipse">
              <a:avLst/>
            </a:prstGeom>
            <a:solidFill>
              <a:srgbClr val="FF8101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grpSp>
        <p:nvGrpSpPr>
          <p:cNvPr id="14" name="Grupo 13"/>
          <p:cNvGrpSpPr/>
          <p:nvPr/>
        </p:nvGrpSpPr>
        <p:grpSpPr>
          <a:xfrm>
            <a:off x="1400078" y="3872821"/>
            <a:ext cx="9552554" cy="584775"/>
            <a:chOff x="1930430" y="3817957"/>
            <a:chExt cx="9552554" cy="584775"/>
          </a:xfrm>
        </p:grpSpPr>
        <p:sp>
          <p:nvSpPr>
            <p:cNvPr id="21" name="Elipse 20"/>
            <p:cNvSpPr/>
            <p:nvPr/>
          </p:nvSpPr>
          <p:spPr>
            <a:xfrm>
              <a:off x="1930430" y="4018904"/>
              <a:ext cx="182880" cy="182880"/>
            </a:xfrm>
            <a:prstGeom prst="ellipse">
              <a:avLst/>
            </a:prstGeom>
            <a:solidFill>
              <a:srgbClr val="FF8101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22" name="CuadroTexto 21"/>
            <p:cNvSpPr txBox="1"/>
            <p:nvPr/>
          </p:nvSpPr>
          <p:spPr>
            <a:xfrm>
              <a:off x="2262190" y="3817957"/>
              <a:ext cx="922079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3200" b="1" dirty="0">
                  <a:latin typeface="metafors" panose="00000500000000000000" pitchFamily="2" charset="0"/>
                </a:rPr>
                <a:t>Encapsulación y ejecución del servicio desarrollado en un contenedor Docker.</a:t>
              </a:r>
              <a:endParaRPr lang="es-ES_tradnl" sz="3200" b="1" dirty="0">
                <a:latin typeface="metafors" panose="00000500000000000000" pitchFamily="2" charset="0"/>
              </a:endParaRPr>
            </a:p>
          </p:txBody>
        </p:sp>
      </p:grpSp>
      <p:grpSp>
        <p:nvGrpSpPr>
          <p:cNvPr id="23" name="Grupo 22"/>
          <p:cNvGrpSpPr/>
          <p:nvPr/>
        </p:nvGrpSpPr>
        <p:grpSpPr>
          <a:xfrm>
            <a:off x="1391263" y="3309753"/>
            <a:ext cx="5372722" cy="584775"/>
            <a:chOff x="1921615" y="2637483"/>
            <a:chExt cx="5372722" cy="584775"/>
          </a:xfrm>
        </p:grpSpPr>
        <p:sp>
          <p:nvSpPr>
            <p:cNvPr id="24" name="CuadroTexto 23"/>
            <p:cNvSpPr txBox="1"/>
            <p:nvPr/>
          </p:nvSpPr>
          <p:spPr>
            <a:xfrm>
              <a:off x="2262190" y="2637483"/>
              <a:ext cx="503214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3200" b="1" dirty="0">
                  <a:latin typeface="metafors" panose="00000500000000000000" pitchFamily="2" charset="0"/>
                </a:rPr>
                <a:t>Desarrollo de un servicio con Spring Boot.</a:t>
              </a:r>
              <a:endParaRPr lang="es-ES_tradnl" sz="3200" b="1" dirty="0">
                <a:latin typeface="metafors" panose="00000500000000000000" pitchFamily="2" charset="0"/>
              </a:endParaRPr>
            </a:p>
          </p:txBody>
        </p:sp>
        <p:sp>
          <p:nvSpPr>
            <p:cNvPr id="25" name="Elipse 24"/>
            <p:cNvSpPr/>
            <p:nvPr/>
          </p:nvSpPr>
          <p:spPr>
            <a:xfrm>
              <a:off x="1921615" y="2815335"/>
              <a:ext cx="182880" cy="182880"/>
            </a:xfrm>
            <a:prstGeom prst="ellipse">
              <a:avLst/>
            </a:prstGeom>
            <a:solidFill>
              <a:srgbClr val="FF8101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6125" y="5572315"/>
            <a:ext cx="5619750" cy="96202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84625" y="5895565"/>
            <a:ext cx="1516519" cy="954845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" y="6035040"/>
            <a:ext cx="822960" cy="822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2920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9402" y="17902"/>
            <a:ext cx="1238574" cy="667802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8578561" y="429586"/>
            <a:ext cx="2374071" cy="813477"/>
            <a:chOff x="497145" y="371341"/>
            <a:chExt cx="2374071" cy="813477"/>
          </a:xfrm>
        </p:grpSpPr>
        <p:pic>
          <p:nvPicPr>
            <p:cNvPr id="5" name="Imagen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145" y="371341"/>
              <a:ext cx="2374071" cy="813477"/>
            </a:xfrm>
            <a:prstGeom prst="rect">
              <a:avLst/>
            </a:prstGeom>
          </p:spPr>
        </p:pic>
        <p:sp>
          <p:nvSpPr>
            <p:cNvPr id="6" name="CuadroTexto 5"/>
            <p:cNvSpPr txBox="1"/>
            <p:nvPr/>
          </p:nvSpPr>
          <p:spPr>
            <a:xfrm>
              <a:off x="699248" y="469506"/>
              <a:ext cx="184278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3600" b="1" dirty="0">
                  <a:latin typeface="metafors" charset="0"/>
                  <a:ea typeface="metafors" charset="0"/>
                  <a:cs typeface="metafors" charset="0"/>
                </a:rPr>
                <a:t>Introducción</a:t>
              </a:r>
            </a:p>
          </p:txBody>
        </p:sp>
      </p:grpSp>
      <p:pic>
        <p:nvPicPr>
          <p:cNvPr id="27" name="Picture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6035040"/>
            <a:ext cx="822960" cy="822960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941208" y="1011061"/>
            <a:ext cx="1244208" cy="603143"/>
            <a:chOff x="956268" y="1011061"/>
            <a:chExt cx="1585764" cy="603143"/>
          </a:xfrm>
        </p:grpSpPr>
        <p:pic>
          <p:nvPicPr>
            <p:cNvPr id="29" name="Imagen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1713" y="1011061"/>
              <a:ext cx="1510319" cy="603143"/>
            </a:xfrm>
            <a:prstGeom prst="rect">
              <a:avLst/>
            </a:prstGeom>
          </p:spPr>
        </p:pic>
        <p:sp>
          <p:nvSpPr>
            <p:cNvPr id="30" name="CuadroTexto 5"/>
            <p:cNvSpPr txBox="1"/>
            <p:nvPr/>
          </p:nvSpPr>
          <p:spPr>
            <a:xfrm>
              <a:off x="956268" y="1068730"/>
              <a:ext cx="152767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2800" b="1" dirty="0">
                  <a:latin typeface="metafors" charset="0"/>
                  <a:ea typeface="metafors" charset="0"/>
                  <a:cs typeface="metafors" charset="0"/>
                </a:rPr>
                <a:t>Objetivos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315396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t="18070" b="958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54" name="Imagen 5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9402" y="17902"/>
            <a:ext cx="1238574" cy="667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5780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54" name="Imagen 5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9402" y="17902"/>
            <a:ext cx="1238574" cy="66780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5739" y="787264"/>
            <a:ext cx="10160522" cy="5283472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672" y="685704"/>
            <a:ext cx="6309359" cy="81347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84625" y="5895565"/>
            <a:ext cx="1516519" cy="954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9695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54" name="Imagen 5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9402" y="17902"/>
            <a:ext cx="1238574" cy="66780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5739" y="799965"/>
            <a:ext cx="10160522" cy="525807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420" y="778079"/>
            <a:ext cx="8561130" cy="81347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84625" y="5895565"/>
            <a:ext cx="1516519" cy="954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9013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54" name="Imagen 5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9402" y="17902"/>
            <a:ext cx="1238574" cy="66780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02045" y="726319"/>
            <a:ext cx="229421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600" b="1" dirty="0">
                <a:latin typeface="metafors" panose="00000500000000000000" pitchFamily="2" charset="0"/>
              </a:rPr>
              <a:t>Linux Containers</a:t>
            </a:r>
          </a:p>
        </p:txBody>
      </p:sp>
      <p:sp>
        <p:nvSpPr>
          <p:cNvPr id="5" name="Rectangle 4"/>
          <p:cNvSpPr/>
          <p:nvPr/>
        </p:nvSpPr>
        <p:spPr>
          <a:xfrm>
            <a:off x="281939" y="1936112"/>
            <a:ext cx="6108477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800" dirty="0">
                <a:latin typeface="metafors" panose="00000500000000000000" pitchFamily="2" charset="0"/>
              </a:rPr>
              <a:t>Docker is based on </a:t>
            </a:r>
            <a:r>
              <a:rPr lang="en-GB" sz="2800" b="1" dirty="0">
                <a:latin typeface="metafors" panose="00000500000000000000" pitchFamily="2" charset="0"/>
              </a:rPr>
              <a:t>LXC</a:t>
            </a:r>
            <a:r>
              <a:rPr lang="en-GB" sz="2800" dirty="0">
                <a:latin typeface="metafors" panose="00000500000000000000" pitchFamily="2" charset="0"/>
              </a:rPr>
              <a:t> (Linux Containers) which allows</a:t>
            </a:r>
          </a:p>
          <a:p>
            <a:pPr algn="ctr"/>
            <a:r>
              <a:rPr lang="en-GB" sz="2800" dirty="0">
                <a:latin typeface="metafors" panose="00000500000000000000" pitchFamily="2" charset="0"/>
              </a:rPr>
              <a:t>it to isolate containers from each other.</a:t>
            </a:r>
          </a:p>
          <a:p>
            <a:r>
              <a:rPr lang="en-GB" sz="2800" dirty="0">
                <a:latin typeface="metafors" panose="00000500000000000000" pitchFamily="2" charset="0"/>
              </a:rPr>
              <a:t> </a:t>
            </a:r>
          </a:p>
          <a:p>
            <a:r>
              <a:rPr lang="en-GB" sz="2800" b="1" dirty="0">
                <a:latin typeface="metafors" panose="00000500000000000000" pitchFamily="2" charset="0"/>
              </a:rPr>
              <a:t>LXC</a:t>
            </a:r>
            <a:r>
              <a:rPr lang="en-GB" sz="2800" dirty="0">
                <a:latin typeface="metafors" panose="00000500000000000000" pitchFamily="2" charset="0"/>
              </a:rPr>
              <a:t> use mainly two </a:t>
            </a:r>
            <a:r>
              <a:rPr lang="en-GB" sz="2800" b="1" dirty="0">
                <a:latin typeface="metafors" panose="00000500000000000000" pitchFamily="2" charset="0"/>
              </a:rPr>
              <a:t>Linux Kernel</a:t>
            </a:r>
            <a:r>
              <a:rPr lang="en-GB" sz="2800" dirty="0">
                <a:latin typeface="metafors" panose="00000500000000000000" pitchFamily="2" charset="0"/>
              </a:rPr>
              <a:t> features to achieve it :</a:t>
            </a:r>
          </a:p>
          <a:p>
            <a:r>
              <a:rPr lang="en-GB" sz="2800" dirty="0">
                <a:latin typeface="metafors" panose="00000500000000000000" pitchFamily="2" charset="0"/>
              </a:rPr>
              <a:t>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>
                <a:latin typeface="metafors" panose="00000500000000000000" pitchFamily="2" charset="0"/>
              </a:rPr>
              <a:t>Namespaces (Isolation of resources)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 err="1">
                <a:latin typeface="metafors" panose="00000500000000000000" pitchFamily="2" charset="0"/>
              </a:rPr>
              <a:t>Cgroups</a:t>
            </a:r>
            <a:r>
              <a:rPr lang="en-GB" sz="2800" dirty="0">
                <a:latin typeface="metafors" panose="00000500000000000000" pitchFamily="2" charset="0"/>
              </a:rPr>
              <a:t> (Isolation of resource usage, as CPU/RAM)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7577" y="1990725"/>
            <a:ext cx="5347907" cy="43624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596128"/>
            <a:ext cx="1551432" cy="1163574"/>
          </a:xfrm>
          <a:prstGeom prst="rect">
            <a:avLst/>
          </a:prstGeom>
        </p:spPr>
      </p:pic>
      <p:pic>
        <p:nvPicPr>
          <p:cNvPr id="8" name="Imagen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095" y="571162"/>
            <a:ext cx="2900956" cy="813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7757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54" name="Imagen 5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9402" y="17902"/>
            <a:ext cx="1238574" cy="66780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820122" y="629531"/>
            <a:ext cx="410881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600" b="1" dirty="0">
                <a:latin typeface="metafors" panose="00000500000000000000" pitchFamily="2" charset="0"/>
              </a:rPr>
              <a:t>Virtual Machines vs Containers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2424" y="2114549"/>
            <a:ext cx="3738622" cy="33599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96050" y="2114548"/>
            <a:ext cx="3747609" cy="3359925"/>
          </a:xfrm>
          <a:prstGeom prst="rect">
            <a:avLst/>
          </a:prstGeom>
        </p:spPr>
      </p:pic>
      <p:pic>
        <p:nvPicPr>
          <p:cNvPr id="7" name="Imagen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145" y="545957"/>
            <a:ext cx="4823901" cy="81347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84625" y="5895565"/>
            <a:ext cx="1516519" cy="954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7636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54" name="Imagen 5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9402" y="17902"/>
            <a:ext cx="1238574" cy="66780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820122" y="629531"/>
            <a:ext cx="455284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600" b="1" dirty="0">
                <a:latin typeface="metafors" panose="00000500000000000000" pitchFamily="2" charset="0"/>
              </a:rPr>
              <a:t>Virtual Machines vs Containers (II)</a:t>
            </a:r>
          </a:p>
        </p:txBody>
      </p:sp>
      <p:pic>
        <p:nvPicPr>
          <p:cNvPr id="7" name="Imagen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495" y="545957"/>
            <a:ext cx="5046405" cy="81347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84625" y="5895565"/>
            <a:ext cx="1516519" cy="95484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30495" y="1770174"/>
            <a:ext cx="1067568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latin typeface="metafors" panose="00000500000000000000" pitchFamily="2" charset="0"/>
              </a:rPr>
              <a:t>Containers share resources with the host OS, which makes them an order of  magnitude more efficient.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30495" y="2525992"/>
            <a:ext cx="66263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latin typeface="metafors" panose="00000500000000000000" pitchFamily="2" charset="0"/>
              </a:rPr>
              <a:t>Containers can be started and stopped in a fraction of a second.</a:t>
            </a:r>
          </a:p>
        </p:txBody>
      </p:sp>
      <p:sp>
        <p:nvSpPr>
          <p:cNvPr id="13" name="Rectangle 12"/>
          <p:cNvSpPr/>
          <p:nvPr/>
        </p:nvSpPr>
        <p:spPr>
          <a:xfrm>
            <a:off x="630495" y="3281810"/>
            <a:ext cx="1100981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latin typeface="metafors" panose="00000500000000000000" pitchFamily="2" charset="0"/>
              </a:rPr>
              <a:t>Applications running in containers incur little to no overhead to applications running natively on the host OS.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30495" y="4037629"/>
            <a:ext cx="1124230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latin typeface="metafors" panose="00000500000000000000" pitchFamily="2" charset="0"/>
              </a:rPr>
              <a:t>The portability of containers has the potential to eliminate a whole class of bugs caused by subtle changes in the running environment and missing libraries</a:t>
            </a:r>
          </a:p>
        </p:txBody>
      </p:sp>
      <p:sp>
        <p:nvSpPr>
          <p:cNvPr id="16" name="Rectangle 15"/>
          <p:cNvSpPr/>
          <p:nvPr/>
        </p:nvSpPr>
        <p:spPr>
          <a:xfrm>
            <a:off x="2559879" y="5322152"/>
            <a:ext cx="674871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b="1" dirty="0">
                <a:latin typeface="metafors" panose="00000500000000000000" pitchFamily="2" charset="0"/>
              </a:rPr>
              <a:t>—it could even put an end to the age-old developer refrain of</a:t>
            </a:r>
          </a:p>
          <a:p>
            <a:r>
              <a:rPr lang="en-GB" sz="2800" b="1" dirty="0">
                <a:latin typeface="metafors" panose="00000500000000000000" pitchFamily="2" charset="0"/>
              </a:rPr>
              <a:t>“but it works on my local machine!”</a:t>
            </a:r>
          </a:p>
        </p:txBody>
      </p:sp>
    </p:spTree>
    <p:extLst>
      <p:ext uri="{BB962C8B-B14F-4D97-AF65-F5344CB8AC3E}">
        <p14:creationId xmlns:p14="http://schemas.microsoft.com/office/powerpoint/2010/main" val="3191415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54" name="Imagen 5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9402" y="17902"/>
            <a:ext cx="1238574" cy="66780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820122" y="629531"/>
            <a:ext cx="1847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GB" sz="3600" b="1" dirty="0">
              <a:latin typeface="metafors" panose="00000500000000000000" pitchFamily="2" charset="0"/>
            </a:endParaRPr>
          </a:p>
        </p:txBody>
      </p:sp>
      <p:pic>
        <p:nvPicPr>
          <p:cNvPr id="7" name="Imagen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329" y="602069"/>
            <a:ext cx="3953368" cy="81347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84625" y="5895565"/>
            <a:ext cx="1516519" cy="954845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612207" y="1965725"/>
            <a:ext cx="11101257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latin typeface="metafors" panose="00000500000000000000" pitchFamily="2" charset="0"/>
              </a:rPr>
              <a:t>Build once…(finally) run anywhere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>
                <a:latin typeface="metafors" panose="00000500000000000000" pitchFamily="2" charset="0"/>
              </a:rPr>
              <a:t>A clean, safe and portable runtime environment for your app.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>
                <a:latin typeface="metafors" panose="00000500000000000000" pitchFamily="2" charset="0"/>
              </a:rPr>
              <a:t>No worries about missing dependencies, packages and other pain points during subsequent deployments.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>
                <a:latin typeface="metafors" panose="00000500000000000000" pitchFamily="2" charset="0"/>
              </a:rPr>
              <a:t>Automate testing, integration, packaging…anything you can script.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>
                <a:latin typeface="metafors" panose="00000500000000000000" pitchFamily="2" charset="0"/>
              </a:rPr>
              <a:t>Cheap, zero-penalty containers to deploy services.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>
                <a:latin typeface="metafors" panose="00000500000000000000" pitchFamily="2" charset="0"/>
              </a:rPr>
              <a:t>Instant replay and reset of image snapshots.</a:t>
            </a:r>
          </a:p>
        </p:txBody>
      </p:sp>
      <p:sp>
        <p:nvSpPr>
          <p:cNvPr id="3" name="Rectangle 2"/>
          <p:cNvSpPr/>
          <p:nvPr/>
        </p:nvSpPr>
        <p:spPr>
          <a:xfrm>
            <a:off x="630495" y="781758"/>
            <a:ext cx="351250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200" b="1" dirty="0">
                <a:latin typeface="metafors" panose="00000500000000000000" pitchFamily="2" charset="0"/>
              </a:rPr>
              <a:t>WHY DO DEVELOPERS CARE?</a:t>
            </a:r>
          </a:p>
        </p:txBody>
      </p:sp>
    </p:spTree>
    <p:extLst>
      <p:ext uri="{BB962C8B-B14F-4D97-AF65-F5344CB8AC3E}">
        <p14:creationId xmlns:p14="http://schemas.microsoft.com/office/powerpoint/2010/main" val="15464923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54" name="Imagen 5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9402" y="17902"/>
            <a:ext cx="1238574" cy="66780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495" y="1707803"/>
            <a:ext cx="10160522" cy="4476980"/>
          </a:xfrm>
          <a:prstGeom prst="rect">
            <a:avLst/>
          </a:prstGeom>
        </p:spPr>
      </p:pic>
      <p:pic>
        <p:nvPicPr>
          <p:cNvPr id="7" name="Imagen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094" y="702206"/>
            <a:ext cx="3491505" cy="813477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378734" y="793742"/>
            <a:ext cx="304923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600" b="1" dirty="0" err="1">
                <a:latin typeface="metafors" panose="00000500000000000000" pitchFamily="2" charset="0"/>
              </a:rPr>
              <a:t>Dockerized</a:t>
            </a:r>
            <a:r>
              <a:rPr lang="en-GB" sz="3600" b="1" dirty="0">
                <a:latin typeface="metafors" panose="00000500000000000000" pitchFamily="2" charset="0"/>
              </a:rPr>
              <a:t> ecosystem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84625" y="5895565"/>
            <a:ext cx="1516519" cy="954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5774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54" name="Imagen 5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9402" y="17902"/>
            <a:ext cx="1238574" cy="66780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84625" y="5895565"/>
            <a:ext cx="1516519" cy="95484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66950" y="1070959"/>
            <a:ext cx="7658100" cy="5638800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166095" y="482750"/>
            <a:ext cx="3180610" cy="813477"/>
            <a:chOff x="166095" y="702206"/>
            <a:chExt cx="3180610" cy="813477"/>
          </a:xfrm>
        </p:grpSpPr>
        <p:pic>
          <p:nvPicPr>
            <p:cNvPr id="7" name="Imagen 4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6095" y="702206"/>
              <a:ext cx="3180610" cy="813477"/>
            </a:xfrm>
            <a:prstGeom prst="rect">
              <a:avLst/>
            </a:prstGeom>
          </p:spPr>
        </p:pic>
        <p:sp>
          <p:nvSpPr>
            <p:cNvPr id="2" name="Rectangle 1"/>
            <p:cNvSpPr/>
            <p:nvPr/>
          </p:nvSpPr>
          <p:spPr>
            <a:xfrm>
              <a:off x="378734" y="793742"/>
              <a:ext cx="2555508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3600" b="1" dirty="0">
                  <a:latin typeface="metafors" panose="00000500000000000000" pitchFamily="2" charset="0"/>
                </a:rPr>
                <a:t>Docker Ecosystem</a:t>
              </a:r>
            </a:p>
          </p:txBody>
        </p:sp>
      </p:grpSp>
      <p:sp>
        <p:nvSpPr>
          <p:cNvPr id="10" name="Rectangle 9"/>
          <p:cNvSpPr/>
          <p:nvPr/>
        </p:nvSpPr>
        <p:spPr>
          <a:xfrm>
            <a:off x="4901184" y="685704"/>
            <a:ext cx="1865376" cy="15728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934544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9402" y="17902"/>
            <a:ext cx="1238574" cy="667802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8578561" y="429586"/>
            <a:ext cx="2374071" cy="813477"/>
            <a:chOff x="497145" y="371341"/>
            <a:chExt cx="2374071" cy="813477"/>
          </a:xfrm>
        </p:grpSpPr>
        <p:pic>
          <p:nvPicPr>
            <p:cNvPr id="5" name="Imagen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145" y="371341"/>
              <a:ext cx="2374071" cy="813477"/>
            </a:xfrm>
            <a:prstGeom prst="rect">
              <a:avLst/>
            </a:prstGeom>
          </p:spPr>
        </p:pic>
        <p:sp>
          <p:nvSpPr>
            <p:cNvPr id="6" name="CuadroTexto 5"/>
            <p:cNvSpPr txBox="1"/>
            <p:nvPr/>
          </p:nvSpPr>
          <p:spPr>
            <a:xfrm>
              <a:off x="699248" y="469506"/>
              <a:ext cx="184278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3600" b="1" dirty="0">
                  <a:latin typeface="metafors" charset="0"/>
                  <a:ea typeface="metafors" charset="0"/>
                  <a:cs typeface="metafors" charset="0"/>
                </a:rPr>
                <a:t>Introducción</a:t>
              </a:r>
            </a:p>
          </p:txBody>
        </p:sp>
      </p:grpSp>
      <p:pic>
        <p:nvPicPr>
          <p:cNvPr id="27" name="Picture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6035040"/>
            <a:ext cx="822960" cy="822960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941208" y="1011061"/>
            <a:ext cx="1244208" cy="603143"/>
            <a:chOff x="956268" y="1011061"/>
            <a:chExt cx="1585764" cy="603143"/>
          </a:xfrm>
        </p:grpSpPr>
        <p:pic>
          <p:nvPicPr>
            <p:cNvPr id="29" name="Imagen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1713" y="1011061"/>
              <a:ext cx="1510319" cy="603143"/>
            </a:xfrm>
            <a:prstGeom prst="rect">
              <a:avLst/>
            </a:prstGeom>
          </p:spPr>
        </p:pic>
        <p:sp>
          <p:nvSpPr>
            <p:cNvPr id="30" name="CuadroTexto 5"/>
            <p:cNvSpPr txBox="1"/>
            <p:nvPr/>
          </p:nvSpPr>
          <p:spPr>
            <a:xfrm>
              <a:off x="956268" y="1068730"/>
              <a:ext cx="152767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2800" b="1" dirty="0">
                  <a:latin typeface="metafors" charset="0"/>
                  <a:ea typeface="metafors" charset="0"/>
                  <a:cs typeface="metafors" charset="0"/>
                </a:rPr>
                <a:t>Objetivos</a:t>
              </a:r>
            </a:p>
          </p:txBody>
        </p:sp>
      </p:grpSp>
      <p:sp>
        <p:nvSpPr>
          <p:cNvPr id="31" name="Text Box 1"/>
          <p:cNvSpPr/>
          <p:nvPr/>
        </p:nvSpPr>
        <p:spPr>
          <a:xfrm>
            <a:off x="735552" y="1641888"/>
            <a:ext cx="8785080" cy="3787833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6800" rIns="90000" bIns="46800" anchor="t" anchorCtr="0" compatLnSpc="1">
            <a:sp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PE" sz="240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Spring Boot </a:t>
            </a:r>
            <a:r>
              <a:rPr lang="es-PE" sz="2400" b="1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reduce los tiempos de desarrollos, test unitarios</a:t>
            </a:r>
            <a:r>
              <a:rPr lang="es-PE" sz="240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 / </a:t>
            </a:r>
            <a:r>
              <a:rPr lang="es-PE" sz="2400" b="1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integración y facilita el desarrollo de aplicaciones</a:t>
            </a:r>
            <a:r>
              <a:rPr lang="es-PE" sz="240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 listas para ejecutarse en producción</a:t>
            </a: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s-PE" sz="2400" u="none" strike="noStrike" cap="none" baseline="0" dirty="0">
              <a:ln>
                <a:noFill/>
              </a:ln>
              <a:solidFill>
                <a:srgbClr val="000000"/>
              </a:solidFill>
              <a:latin typeface="metafors" panose="00000500000000000000" pitchFamily="2" charset="0"/>
              <a:ea typeface="Lucida Sans Unicode" pitchFamily="34"/>
              <a:cs typeface="Lucida Sans Unicode" pitchFamily="34"/>
            </a:endParaRP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PE" sz="2400" b="1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Nota</a:t>
            </a:r>
            <a:r>
              <a:rPr lang="es-PE" sz="240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 : Reduce mucho los tiempos respecto a hacerlo de forma “tradicional” con el </a:t>
            </a:r>
            <a:r>
              <a:rPr lang="es-PE" sz="2400" u="none" strike="noStrike" cap="none" baseline="0" dirty="0" err="1">
                <a:ln>
                  <a:noFill/>
                </a:ln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framework</a:t>
            </a:r>
            <a:r>
              <a:rPr lang="es-PE" sz="240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 Spring</a:t>
            </a:r>
          </a:p>
          <a:p>
            <a:pPr marL="285750" marR="0" lvl="0" indent="-28575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PE" sz="240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Evita la configuración “completa” con ficheros XML</a:t>
            </a:r>
          </a:p>
          <a:p>
            <a:pPr marL="285750" marR="0" lvl="0" indent="-28575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PE" sz="240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Mantiene el uso de anotaciones</a:t>
            </a:r>
          </a:p>
          <a:p>
            <a:pPr marL="285750" marR="0" lvl="0" indent="-28575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PE" sz="240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Evita escribir muchas declaraciones de importación</a:t>
            </a:r>
          </a:p>
          <a:p>
            <a:pPr marL="285750" marR="0" lvl="0" indent="-28575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PE" sz="240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Proporciona valores predeterminados</a:t>
            </a:r>
          </a:p>
          <a:p>
            <a:pPr marL="285750" marR="0" lvl="0" indent="-28575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PE" sz="240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Etc.</a:t>
            </a:r>
          </a:p>
        </p:txBody>
      </p:sp>
      <p:pic>
        <p:nvPicPr>
          <p:cNvPr id="32" name="Imagen 2"/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9416880" y="3351600"/>
            <a:ext cx="1552319" cy="1479599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9 Rectángulo redondeado"/>
          <p:cNvSpPr/>
          <p:nvPr/>
        </p:nvSpPr>
        <p:spPr>
          <a:xfrm>
            <a:off x="9465839" y="4831200"/>
            <a:ext cx="1708129" cy="853558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FF99"/>
          </a:solidFill>
          <a:ln w="25560" cap="sq">
            <a:solidFill>
              <a:srgbClr val="F79646"/>
            </a:solidFill>
            <a:prstDash val="solid"/>
            <a:miter/>
          </a:ln>
        </p:spPr>
        <p:txBody>
          <a:bodyPr vert="horz" wrap="square" lIns="90000" tIns="46800" rIns="90000" bIns="46800" anchor="t" anchorCtr="0" compatLnSpc="1">
            <a:no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metafors" panose="00000500000000000000" pitchFamily="2" charset="0"/>
                <a:ea typeface="Noto Sans CJK SC Regular" pitchFamily="2"/>
                <a:cs typeface="FreeSans" pitchFamily="2"/>
              </a:rPr>
              <a:t>Configuración de aplicaciones “</a:t>
            </a:r>
            <a:r>
              <a:rPr lang="es-ES" u="none" strike="noStrike" cap="none" baseline="0" dirty="0" err="1">
                <a:ln>
                  <a:noFill/>
                </a:ln>
                <a:solidFill>
                  <a:srgbClr val="000000"/>
                </a:solidFill>
                <a:latin typeface="metafors" panose="00000500000000000000" pitchFamily="2" charset="0"/>
                <a:ea typeface="Noto Sans CJK SC Regular" pitchFamily="2"/>
                <a:cs typeface="FreeSans" pitchFamily="2"/>
              </a:rPr>
              <a:t>legacy</a:t>
            </a:r>
            <a:r>
              <a:rPr lang="es-ES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metafors" panose="00000500000000000000" pitchFamily="2" charset="0"/>
                <a:ea typeface="Noto Sans CJK SC Regular" pitchFamily="2"/>
                <a:cs typeface="FreeSans" pitchFamily="2"/>
              </a:rPr>
              <a:t>”</a:t>
            </a:r>
          </a:p>
        </p:txBody>
      </p:sp>
      <p:pic>
        <p:nvPicPr>
          <p:cNvPr id="34" name="Imagen 2"/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7786440" y="3370680"/>
            <a:ext cx="1590480" cy="1387439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9 Rectángulo redondeado"/>
          <p:cNvSpPr/>
          <p:nvPr/>
        </p:nvSpPr>
        <p:spPr>
          <a:xfrm>
            <a:off x="7776720" y="4831199"/>
            <a:ext cx="1600200" cy="853559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FF99"/>
          </a:solidFill>
          <a:ln w="25560" cap="sq">
            <a:solidFill>
              <a:srgbClr val="F79646"/>
            </a:solidFill>
            <a:prstDash val="solid"/>
            <a:miter/>
          </a:ln>
        </p:spPr>
        <p:txBody>
          <a:bodyPr vert="horz" wrap="square" lIns="90000" tIns="46800" rIns="90000" bIns="46800" anchor="t" anchorCtr="0" compatLnSpc="1">
            <a:no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sz="160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metafors" panose="00000500000000000000" pitchFamily="2" charset="0"/>
                <a:ea typeface="Noto Sans CJK SC Regular" pitchFamily="2"/>
                <a:cs typeface="FreeSans" pitchFamily="2"/>
              </a:rPr>
              <a:t>Principal Queja de Spring : Excesiva Configuración XML</a:t>
            </a:r>
          </a:p>
        </p:txBody>
      </p:sp>
      <p:sp>
        <p:nvSpPr>
          <p:cNvPr id="36" name="Rectángulo 1"/>
          <p:cNvSpPr/>
          <p:nvPr/>
        </p:nvSpPr>
        <p:spPr>
          <a:xfrm>
            <a:off x="1649952" y="5753088"/>
            <a:ext cx="8424720" cy="1017844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CC99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1">
            <a:spAutoFit/>
          </a:bodyPr>
          <a:lstStyle/>
          <a:p>
            <a:pPr marL="8064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80640" algn="l"/>
                <a:tab pos="995040" algn="l"/>
                <a:tab pos="1909440" algn="l"/>
                <a:tab pos="2823839" algn="l"/>
                <a:tab pos="3738240" algn="l"/>
                <a:tab pos="4652640" algn="l"/>
                <a:tab pos="5567039" algn="l"/>
                <a:tab pos="6481439" algn="l"/>
                <a:tab pos="7395840" algn="l"/>
                <a:tab pos="8310240" algn="l"/>
                <a:tab pos="9224640" algn="l"/>
                <a:tab pos="10139040" algn="l"/>
              </a:tabLst>
            </a:pPr>
            <a:r>
              <a:rPr lang="es-ES" sz="2000" b="1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Problema</a:t>
            </a:r>
            <a:r>
              <a:rPr lang="es-ES" sz="200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 :</a:t>
            </a:r>
          </a:p>
          <a:p>
            <a:pPr marL="8064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80640" algn="l"/>
                <a:tab pos="995040" algn="l"/>
                <a:tab pos="1909440" algn="l"/>
                <a:tab pos="2823839" algn="l"/>
                <a:tab pos="3738240" algn="l"/>
                <a:tab pos="4652640" algn="l"/>
                <a:tab pos="5567039" algn="l"/>
                <a:tab pos="6481439" algn="l"/>
                <a:tab pos="7395840" algn="l"/>
                <a:tab pos="8310240" algn="l"/>
                <a:tab pos="9224640" algn="l"/>
                <a:tab pos="10139040" algn="l"/>
              </a:tabLst>
            </a:pPr>
            <a:r>
              <a:rPr lang="es-ES" sz="200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Requiere MUCHO TIEMPO y es muy COSTOSO el convertir aplicaciones heredadas a Spring Boot</a:t>
            </a: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itchFamily="34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sz="200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Se aconseja utilizar con aplicaciones nuevas</a:t>
            </a:r>
          </a:p>
        </p:txBody>
      </p:sp>
      <p:pic>
        <p:nvPicPr>
          <p:cNvPr id="37" name="Imagen 1"/>
          <p:cNvPicPr>
            <a:picLocks noChangeAspect="1"/>
          </p:cNvPicPr>
          <p:nvPr/>
        </p:nvPicPr>
        <p:blipFill>
          <a:blip r:embed="rId7">
            <a:lum/>
            <a:alphaModFix/>
          </a:blip>
          <a:srcRect/>
          <a:stretch>
            <a:fillRect/>
          </a:stretch>
        </p:blipFill>
        <p:spPr>
          <a:xfrm>
            <a:off x="9700343" y="5684759"/>
            <a:ext cx="682920" cy="606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605430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54" name="Imagen 5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9402" y="17902"/>
            <a:ext cx="1238574" cy="66780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3987" y="1423987"/>
            <a:ext cx="9915525" cy="526732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15361" y="667226"/>
            <a:ext cx="329128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600" b="1" dirty="0">
                <a:latin typeface="metafors" panose="00000500000000000000" pitchFamily="2" charset="0"/>
              </a:rPr>
              <a:t>The Docker Architecture</a:t>
            </a:r>
          </a:p>
        </p:txBody>
      </p:sp>
      <p:pic>
        <p:nvPicPr>
          <p:cNvPr id="6" name="Imagen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015" y="610510"/>
            <a:ext cx="4147586" cy="81347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84625" y="5895565"/>
            <a:ext cx="1516519" cy="954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9522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54" name="Imagen 5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9402" y="17902"/>
            <a:ext cx="1238574" cy="66780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847343" y="1992046"/>
            <a:ext cx="966825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latin typeface="metafors" panose="00000500000000000000" pitchFamily="2" charset="0"/>
              </a:rPr>
              <a:t>An image is built from a Dockerfile. A file describing how the image is supposed to behave, what it extends from, ...</a:t>
            </a:r>
          </a:p>
        </p:txBody>
      </p:sp>
      <p:sp>
        <p:nvSpPr>
          <p:cNvPr id="5" name="Rectangle 4"/>
          <p:cNvSpPr/>
          <p:nvPr/>
        </p:nvSpPr>
        <p:spPr>
          <a:xfrm>
            <a:off x="778328" y="755488"/>
            <a:ext cx="340990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600" b="1" dirty="0">
                <a:latin typeface="metafors" panose="00000500000000000000" pitchFamily="2" charset="0"/>
              </a:rPr>
              <a:t>Anatomy of a Dockerfile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1778" y="3022353"/>
            <a:ext cx="6753225" cy="3324225"/>
          </a:xfrm>
          <a:prstGeom prst="rect">
            <a:avLst/>
          </a:prstGeom>
        </p:spPr>
      </p:pic>
      <p:pic>
        <p:nvPicPr>
          <p:cNvPr id="8" name="Imagen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145" y="671914"/>
            <a:ext cx="4112955" cy="81347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84625" y="5895565"/>
            <a:ext cx="1516519" cy="954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3626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54" name="Imagen 5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9402" y="17902"/>
            <a:ext cx="1238574" cy="66780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01036" y="863084"/>
            <a:ext cx="296747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600" b="1" dirty="0">
                <a:latin typeface="metafors" panose="00000500000000000000" pitchFamily="2" charset="0"/>
              </a:rPr>
              <a:t>How images get built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4136" y="760164"/>
            <a:ext cx="8128704" cy="609652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1616" y="764784"/>
            <a:ext cx="8128704" cy="6096528"/>
          </a:xfrm>
          <a:prstGeom prst="rect">
            <a:avLst/>
          </a:prstGeom>
        </p:spPr>
      </p:pic>
      <p:pic>
        <p:nvPicPr>
          <p:cNvPr id="7" name="Imagen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15" y="760164"/>
            <a:ext cx="3257120" cy="81347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84625" y="5895565"/>
            <a:ext cx="1516519" cy="954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636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Título"/>
          <p:cNvSpPr>
            <a:spLocks noGrp="1"/>
          </p:cNvSpPr>
          <p:nvPr>
            <p:ph type="title"/>
          </p:nvPr>
        </p:nvSpPr>
        <p:spPr>
          <a:xfrm>
            <a:off x="8996683" y="404664"/>
            <a:ext cx="3071491" cy="849616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etafors" charset="0"/>
              </a:rPr>
              <a:t>Workshop time!!</a:t>
            </a:r>
            <a:endParaRPr lang="es-ES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" y="23664"/>
            <a:ext cx="8815709" cy="6758136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4925" y="422733"/>
            <a:ext cx="3143249" cy="81347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84625" y="5895565"/>
            <a:ext cx="1516519" cy="954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5661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GRACIAS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789" y="5480875"/>
            <a:ext cx="5619750" cy="96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2140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9402" y="17902"/>
            <a:ext cx="1238574" cy="667802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8578561" y="429586"/>
            <a:ext cx="2374071" cy="813477"/>
            <a:chOff x="497145" y="371341"/>
            <a:chExt cx="2374071" cy="813477"/>
          </a:xfrm>
        </p:grpSpPr>
        <p:pic>
          <p:nvPicPr>
            <p:cNvPr id="5" name="Imagen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145" y="371341"/>
              <a:ext cx="2374071" cy="813477"/>
            </a:xfrm>
            <a:prstGeom prst="rect">
              <a:avLst/>
            </a:prstGeom>
          </p:spPr>
        </p:pic>
        <p:sp>
          <p:nvSpPr>
            <p:cNvPr id="6" name="CuadroTexto 5"/>
            <p:cNvSpPr txBox="1"/>
            <p:nvPr/>
          </p:nvSpPr>
          <p:spPr>
            <a:xfrm>
              <a:off x="699248" y="469506"/>
              <a:ext cx="184278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3600" b="1" dirty="0">
                  <a:latin typeface="metafors" charset="0"/>
                  <a:ea typeface="metafors" charset="0"/>
                  <a:cs typeface="metafors" charset="0"/>
                </a:rPr>
                <a:t>Introducción</a:t>
              </a:r>
            </a:p>
          </p:txBody>
        </p:sp>
      </p:grpSp>
      <p:pic>
        <p:nvPicPr>
          <p:cNvPr id="27" name="Picture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6035040"/>
            <a:ext cx="822960" cy="822960"/>
          </a:xfrm>
          <a:prstGeom prst="rect">
            <a:avLst/>
          </a:prstGeom>
        </p:spPr>
      </p:pic>
      <p:sp>
        <p:nvSpPr>
          <p:cNvPr id="17" name="Text Box 1"/>
          <p:cNvSpPr/>
          <p:nvPr/>
        </p:nvSpPr>
        <p:spPr>
          <a:xfrm>
            <a:off x="916272" y="1554983"/>
            <a:ext cx="7989984" cy="4157165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6800" rIns="90000" bIns="46800" anchor="t" anchorCtr="0" compatLnSpc="1">
            <a:sp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PE" sz="2400" b="1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Al eliminar ciertas actividades “muy pesadas” facilita en cierta manera los desarrollos</a:t>
            </a:r>
          </a:p>
          <a:p>
            <a:pPr marL="285750" marR="0" lvl="1" indent="-28575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PE" sz="240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Permite centrarse más en la implementación</a:t>
            </a:r>
          </a:p>
          <a:p>
            <a:pPr marL="285750" marR="0" lvl="1" indent="-28575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PE" sz="240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Reduce compilación, control de dependencias, despliegue, etc.</a:t>
            </a: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s-PE" sz="2400" u="none" strike="noStrike" cap="none" baseline="0" dirty="0">
              <a:ln>
                <a:noFill/>
              </a:ln>
              <a:solidFill>
                <a:srgbClr val="000000"/>
              </a:solidFill>
              <a:latin typeface="metafors" panose="00000500000000000000" pitchFamily="2" charset="0"/>
              <a:ea typeface="Lucida Sans Unicode" pitchFamily="34"/>
              <a:cs typeface="Lucida Sans Unicode" pitchFamily="34"/>
            </a:endParaRP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PE" sz="240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Proporciona ciertas </a:t>
            </a:r>
            <a:r>
              <a:rPr lang="es-PE" sz="2400" b="1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facilidades de integración</a:t>
            </a:r>
            <a:r>
              <a:rPr lang="es-PE" sz="240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 :</a:t>
            </a:r>
          </a:p>
          <a:p>
            <a:pPr marL="285750" marR="0" lvl="1" indent="-28575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PE" sz="240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Ecosistema Spring : Spring Security, Spring JDBC, Spring ORM, Spring Data, etc.</a:t>
            </a:r>
          </a:p>
          <a:p>
            <a:pPr marL="285750" marR="0" lvl="1" indent="-28575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PE" sz="2400" u="none" strike="noStrike" cap="none" baseline="0" dirty="0" err="1">
                <a:ln>
                  <a:noFill/>
                </a:ln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Testing</a:t>
            </a:r>
            <a:endParaRPr lang="es-PE" sz="2400" u="none" strike="noStrike" cap="none" baseline="0" dirty="0">
              <a:ln>
                <a:noFill/>
              </a:ln>
              <a:solidFill>
                <a:srgbClr val="000000"/>
              </a:solidFill>
              <a:latin typeface="metafors" panose="00000500000000000000" pitchFamily="2" charset="0"/>
              <a:ea typeface="Lucida Sans Unicode" pitchFamily="34"/>
              <a:cs typeface="Lucida Sans Unicode" pitchFamily="34"/>
            </a:endParaRPr>
          </a:p>
          <a:p>
            <a:pPr marL="285750" marR="0" lvl="1" indent="-28575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PE" sz="240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JMS</a:t>
            </a:r>
          </a:p>
          <a:p>
            <a:pPr marL="285750" marR="0" lvl="1" indent="-28575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PE" sz="2400" u="none" strike="noStrike" cap="none" baseline="0" dirty="0" err="1">
                <a:ln>
                  <a:noFill/>
                </a:ln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NoSQL</a:t>
            </a:r>
            <a:r>
              <a:rPr lang="es-PE" sz="240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 : </a:t>
            </a:r>
            <a:r>
              <a:rPr lang="es-PE" sz="2400" u="none" strike="noStrike" cap="none" baseline="0" dirty="0" err="1">
                <a:ln>
                  <a:noFill/>
                </a:ln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Redis</a:t>
            </a:r>
            <a:r>
              <a:rPr lang="es-PE" sz="240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, </a:t>
            </a:r>
            <a:r>
              <a:rPr lang="es-PE" sz="2400" u="none" strike="noStrike" cap="none" baseline="0" dirty="0" err="1">
                <a:ln>
                  <a:noFill/>
                </a:ln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MongoDB,Solr</a:t>
            </a:r>
            <a:r>
              <a:rPr lang="es-PE" sz="240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, </a:t>
            </a:r>
            <a:r>
              <a:rPr lang="es-PE" sz="2400" u="none" strike="noStrike" cap="none" baseline="0" dirty="0" err="1">
                <a:ln>
                  <a:noFill/>
                </a:ln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ElasticSearch</a:t>
            </a:r>
            <a:r>
              <a:rPr lang="es-PE" sz="240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, etc</a:t>
            </a:r>
          </a:p>
          <a:p>
            <a:pPr marL="285750" marR="0" lvl="1" indent="-28575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PE" sz="240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Plantillas : </a:t>
            </a:r>
            <a:r>
              <a:rPr lang="es-PE" sz="2400" u="none" strike="noStrike" cap="none" baseline="0" dirty="0" err="1">
                <a:ln>
                  <a:noFill/>
                </a:ln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Thymeleaf</a:t>
            </a:r>
            <a:r>
              <a:rPr lang="es-PE" sz="240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 , etc.</a:t>
            </a:r>
          </a:p>
          <a:p>
            <a:pPr marL="285750" marR="0" lvl="1" indent="-28575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PE" sz="240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Etc</a:t>
            </a:r>
          </a:p>
        </p:txBody>
      </p:sp>
      <p:pic>
        <p:nvPicPr>
          <p:cNvPr id="18" name="Imagen 2"/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8798256" y="4274496"/>
            <a:ext cx="2276639" cy="1751039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9 Rectángulo redondeado"/>
          <p:cNvSpPr/>
          <p:nvPr/>
        </p:nvSpPr>
        <p:spPr>
          <a:xfrm>
            <a:off x="8789112" y="6054336"/>
            <a:ext cx="2285783" cy="693936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FF99"/>
          </a:solidFill>
          <a:ln w="25560" cap="sq">
            <a:solidFill>
              <a:srgbClr val="F79646"/>
            </a:solidFill>
            <a:prstDash val="solid"/>
            <a:miter/>
          </a:ln>
        </p:spPr>
        <p:txBody>
          <a:bodyPr vert="horz" wrap="square" lIns="90000" tIns="46800" rIns="90000" bIns="46800" anchor="t" anchorCtr="0" compatLnSpc="1">
            <a:no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metafors" panose="00000500000000000000" pitchFamily="2" charset="0"/>
                <a:ea typeface="Noto Sans CJK SC Regular" pitchFamily="2"/>
                <a:cs typeface="FreeSans" pitchFamily="2"/>
              </a:rPr>
              <a:t>“Pensamos menos pero no por ello es más fácil”</a:t>
            </a:r>
          </a:p>
        </p:txBody>
      </p:sp>
    </p:spTree>
    <p:extLst>
      <p:ext uri="{BB962C8B-B14F-4D97-AF65-F5344CB8AC3E}">
        <p14:creationId xmlns:p14="http://schemas.microsoft.com/office/powerpoint/2010/main" val="4328232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9402" y="17902"/>
            <a:ext cx="1238574" cy="667802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8578561" y="429586"/>
            <a:ext cx="2374071" cy="813477"/>
            <a:chOff x="497145" y="371341"/>
            <a:chExt cx="2374071" cy="813477"/>
          </a:xfrm>
        </p:grpSpPr>
        <p:pic>
          <p:nvPicPr>
            <p:cNvPr id="5" name="Imagen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145" y="371341"/>
              <a:ext cx="2374071" cy="813477"/>
            </a:xfrm>
            <a:prstGeom prst="rect">
              <a:avLst/>
            </a:prstGeom>
          </p:spPr>
        </p:pic>
        <p:sp>
          <p:nvSpPr>
            <p:cNvPr id="6" name="CuadroTexto 5"/>
            <p:cNvSpPr txBox="1"/>
            <p:nvPr/>
          </p:nvSpPr>
          <p:spPr>
            <a:xfrm>
              <a:off x="699248" y="469506"/>
              <a:ext cx="184278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3600" b="1" dirty="0">
                  <a:latin typeface="metafors" charset="0"/>
                  <a:ea typeface="metafors" charset="0"/>
                  <a:cs typeface="metafors" charset="0"/>
                </a:rPr>
                <a:t>Introducción</a:t>
              </a:r>
            </a:p>
          </p:txBody>
        </p:sp>
      </p:grpSp>
      <p:pic>
        <p:nvPicPr>
          <p:cNvPr id="27" name="Picture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6035040"/>
            <a:ext cx="822960" cy="822960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941208" y="1011061"/>
            <a:ext cx="1244208" cy="603143"/>
            <a:chOff x="956268" y="1011061"/>
            <a:chExt cx="1585764" cy="603143"/>
          </a:xfrm>
        </p:grpSpPr>
        <p:pic>
          <p:nvPicPr>
            <p:cNvPr id="29" name="Imagen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1713" y="1011061"/>
              <a:ext cx="1510319" cy="603143"/>
            </a:xfrm>
            <a:prstGeom prst="rect">
              <a:avLst/>
            </a:prstGeom>
          </p:spPr>
        </p:pic>
        <p:sp>
          <p:nvSpPr>
            <p:cNvPr id="30" name="CuadroTexto 5"/>
            <p:cNvSpPr txBox="1"/>
            <p:nvPr/>
          </p:nvSpPr>
          <p:spPr>
            <a:xfrm>
              <a:off x="956268" y="1068730"/>
              <a:ext cx="152767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2800" b="1" dirty="0">
                  <a:latin typeface="metafors" charset="0"/>
                  <a:ea typeface="metafors" charset="0"/>
                  <a:cs typeface="metafors" charset="0"/>
                </a:rPr>
                <a:t>Objetivos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383479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9402" y="17902"/>
            <a:ext cx="1238574" cy="667802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8578561" y="429586"/>
            <a:ext cx="2374071" cy="813477"/>
            <a:chOff x="497145" y="371341"/>
            <a:chExt cx="2374071" cy="813477"/>
          </a:xfrm>
        </p:grpSpPr>
        <p:pic>
          <p:nvPicPr>
            <p:cNvPr id="5" name="Imagen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145" y="371341"/>
              <a:ext cx="2374071" cy="813477"/>
            </a:xfrm>
            <a:prstGeom prst="rect">
              <a:avLst/>
            </a:prstGeom>
          </p:spPr>
        </p:pic>
        <p:sp>
          <p:nvSpPr>
            <p:cNvPr id="6" name="CuadroTexto 5"/>
            <p:cNvSpPr txBox="1"/>
            <p:nvPr/>
          </p:nvSpPr>
          <p:spPr>
            <a:xfrm>
              <a:off x="699248" y="469506"/>
              <a:ext cx="184278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3600" b="1" dirty="0">
                  <a:latin typeface="metafors" charset="0"/>
                  <a:ea typeface="metafors" charset="0"/>
                  <a:cs typeface="metafors" charset="0"/>
                </a:rPr>
                <a:t>Starters</a:t>
              </a:r>
            </a:p>
          </p:txBody>
        </p:sp>
      </p:grpSp>
      <p:pic>
        <p:nvPicPr>
          <p:cNvPr id="27" name="Picture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6035040"/>
            <a:ext cx="822960" cy="822960"/>
          </a:xfrm>
          <a:prstGeom prst="rect">
            <a:avLst/>
          </a:prstGeom>
        </p:spPr>
      </p:pic>
      <p:sp>
        <p:nvSpPr>
          <p:cNvPr id="10" name="Text Box 1"/>
          <p:cNvSpPr/>
          <p:nvPr/>
        </p:nvSpPr>
        <p:spPr>
          <a:xfrm>
            <a:off x="734400" y="1582992"/>
            <a:ext cx="8772480" cy="6003824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6800" rIns="90000" bIns="46800" anchor="t" anchorCtr="0" compatLnSpc="1">
            <a:sp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sz="240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Normalmente tenemos que definir </a:t>
            </a:r>
            <a:r>
              <a:rPr lang="es-ES" sz="2400" b="1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muchas dependencias</a:t>
            </a:r>
            <a:r>
              <a:rPr lang="es-ES" sz="240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 en nuestras aplicaciones</a:t>
            </a: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sz="240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Tarea muy pesada para el desarrollador -&gt;Labor de CSI para descubrir las “cosas raras”</a:t>
            </a: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sz="240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Incrementa el tamaño de los ficheros de configuración</a:t>
            </a: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s-ES" sz="2400" u="none" strike="noStrike" cap="none" baseline="0" dirty="0">
              <a:ln>
                <a:noFill/>
              </a:ln>
              <a:solidFill>
                <a:srgbClr val="000000"/>
              </a:solidFill>
              <a:latin typeface="metafors" panose="00000500000000000000" pitchFamily="2" charset="0"/>
              <a:ea typeface="Lucida Sans Unicode" pitchFamily="34"/>
              <a:cs typeface="Lucida Sans Unicode" pitchFamily="34"/>
            </a:endParaRP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sz="240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Los starter o inicializadores se encargan principalmente de </a:t>
            </a:r>
            <a:r>
              <a:rPr lang="es-ES" sz="2400" b="1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combinar un grupo de dependencias comunes/afines en dependencias individuales</a:t>
            </a:r>
          </a:p>
          <a:p>
            <a:pPr marL="342900" marR="0" lvl="1" indent="-34290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sz="240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Pueden ser utilizadas con herramientas de construcción automáticas como : Maven o Gradle</a:t>
            </a: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s-ES" sz="2400" u="none" strike="noStrike" cap="none" baseline="0" dirty="0">
              <a:ln>
                <a:noFill/>
              </a:ln>
              <a:solidFill>
                <a:srgbClr val="000000"/>
              </a:solidFill>
              <a:latin typeface="metafors" panose="00000500000000000000" pitchFamily="2" charset="0"/>
              <a:ea typeface="Lucida Sans Unicode" pitchFamily="34"/>
              <a:cs typeface="Lucida Sans Unicode" pitchFamily="34"/>
            </a:endParaRP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sz="240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Objetivo : </a:t>
            </a:r>
            <a:r>
              <a:rPr lang="es-ES" sz="2400" b="1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Agrega varias dependencias en una única dependencia</a:t>
            </a:r>
          </a:p>
          <a:p>
            <a:pPr marL="342900" marR="0" lvl="1" indent="-34290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sz="240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Reduce la lista de dependencias de un proyecto</a:t>
            </a:r>
          </a:p>
          <a:p>
            <a:pPr marL="0" marR="0" lvl="1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itchFamily="34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s-ES" sz="2400" u="none" strike="noStrike" cap="none" baseline="0" dirty="0">
              <a:ln>
                <a:noFill/>
              </a:ln>
              <a:solidFill>
                <a:srgbClr val="000000"/>
              </a:solidFill>
              <a:latin typeface="metafors" panose="00000500000000000000" pitchFamily="2" charset="0"/>
              <a:ea typeface="Lucida Sans Unicode" pitchFamily="34"/>
              <a:cs typeface="Lucida Sans Unicode" pitchFamily="34"/>
            </a:endParaRP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s-ES" sz="2400" u="none" strike="noStrike" cap="none" baseline="0" dirty="0">
              <a:ln>
                <a:noFill/>
              </a:ln>
              <a:solidFill>
                <a:srgbClr val="000000"/>
              </a:solidFill>
              <a:latin typeface="metafors" panose="00000500000000000000" pitchFamily="2" charset="0"/>
              <a:ea typeface="Lucida Sans Unicode" pitchFamily="34"/>
              <a:cs typeface="Lucida Sans Unicode" pitchFamily="34"/>
            </a:endParaRP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s-ES" sz="2400" u="none" strike="noStrike" cap="none" baseline="0" dirty="0">
              <a:ln>
                <a:noFill/>
              </a:ln>
              <a:solidFill>
                <a:srgbClr val="000000"/>
              </a:solidFill>
              <a:latin typeface="metafors" panose="00000500000000000000" pitchFamily="2" charset="0"/>
              <a:ea typeface="Lucida Sans Unicode" pitchFamily="34"/>
              <a:cs typeface="Lucida Sans Unicode" pitchFamily="34"/>
            </a:endParaRP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s-ES" sz="2400" u="none" strike="noStrike" cap="none" baseline="0" dirty="0">
              <a:ln>
                <a:noFill/>
              </a:ln>
              <a:solidFill>
                <a:srgbClr val="000000"/>
              </a:solidFill>
              <a:latin typeface="metafors" panose="00000500000000000000" pitchFamily="2" charset="0"/>
              <a:ea typeface="Lucida Sans Unicode" pitchFamily="34"/>
              <a:cs typeface="Lucida Sans Unicode" pitchFamily="34"/>
            </a:endParaRP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s-ES" sz="2400" u="none" strike="noStrike" cap="none" baseline="0" dirty="0">
              <a:ln>
                <a:noFill/>
              </a:ln>
              <a:solidFill>
                <a:srgbClr val="000000"/>
              </a:solidFill>
              <a:latin typeface="metafors" panose="00000500000000000000" pitchFamily="2" charset="0"/>
              <a:ea typeface="Lucida Sans Unicode" pitchFamily="34"/>
              <a:cs typeface="Lucida Sans Unicode" pitchFamily="34"/>
            </a:endParaRP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s-ES" sz="2400" u="none" strike="noStrike" cap="none" baseline="0" dirty="0">
              <a:ln>
                <a:noFill/>
              </a:ln>
              <a:solidFill>
                <a:srgbClr val="000000"/>
              </a:solidFill>
              <a:latin typeface="metafors" panose="00000500000000000000" pitchFamily="2" charset="0"/>
              <a:ea typeface="Lucida Sans Unicode" pitchFamily="34"/>
              <a:cs typeface="Lucida Sans Unicode" pitchFamily="34"/>
            </a:endParaRPr>
          </a:p>
        </p:txBody>
      </p:sp>
      <p:pic>
        <p:nvPicPr>
          <p:cNvPr id="11" name="Imagen 1"/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11096208" y="5979815"/>
            <a:ext cx="728640" cy="606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341088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9402" y="17902"/>
            <a:ext cx="1238574" cy="667802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8578561" y="429586"/>
            <a:ext cx="2374071" cy="813477"/>
            <a:chOff x="497145" y="371341"/>
            <a:chExt cx="2374071" cy="813477"/>
          </a:xfrm>
        </p:grpSpPr>
        <p:pic>
          <p:nvPicPr>
            <p:cNvPr id="5" name="Imagen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145" y="371341"/>
              <a:ext cx="2374071" cy="813477"/>
            </a:xfrm>
            <a:prstGeom prst="rect">
              <a:avLst/>
            </a:prstGeom>
          </p:spPr>
        </p:pic>
        <p:sp>
          <p:nvSpPr>
            <p:cNvPr id="6" name="CuadroTexto 5"/>
            <p:cNvSpPr txBox="1"/>
            <p:nvPr/>
          </p:nvSpPr>
          <p:spPr>
            <a:xfrm>
              <a:off x="699248" y="469506"/>
              <a:ext cx="184278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3600" b="1" dirty="0">
                  <a:latin typeface="metafors" charset="0"/>
                  <a:ea typeface="metafors" charset="0"/>
                  <a:cs typeface="metafors" charset="0"/>
                </a:rPr>
                <a:t>Introducción</a:t>
              </a:r>
            </a:p>
          </p:txBody>
        </p:sp>
      </p:grpSp>
      <p:pic>
        <p:nvPicPr>
          <p:cNvPr id="27" name="Picture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6035040"/>
            <a:ext cx="822960" cy="822960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941208" y="1011061"/>
            <a:ext cx="1875144" cy="1011776"/>
            <a:chOff x="956268" y="1011061"/>
            <a:chExt cx="1585764" cy="1011776"/>
          </a:xfrm>
        </p:grpSpPr>
        <p:pic>
          <p:nvPicPr>
            <p:cNvPr id="29" name="Imagen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1713" y="1011061"/>
              <a:ext cx="1510319" cy="603143"/>
            </a:xfrm>
            <a:prstGeom prst="rect">
              <a:avLst/>
            </a:prstGeom>
          </p:spPr>
        </p:pic>
        <p:sp>
          <p:nvSpPr>
            <p:cNvPr id="30" name="CuadroTexto 5"/>
            <p:cNvSpPr txBox="1"/>
            <p:nvPr/>
          </p:nvSpPr>
          <p:spPr>
            <a:xfrm>
              <a:off x="956268" y="1068730"/>
              <a:ext cx="1527673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2800" b="1" dirty="0">
                  <a:latin typeface="metafors" charset="0"/>
                  <a:ea typeface="metafors" charset="0"/>
                  <a:cs typeface="metafors" charset="0"/>
                </a:rPr>
                <a:t>Lista de Starter</a:t>
              </a:r>
            </a:p>
          </p:txBody>
        </p:sp>
      </p:grp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796805"/>
              </p:ext>
            </p:extLst>
          </p:nvPr>
        </p:nvGraphicFramePr>
        <p:xfrm>
          <a:off x="1569168" y="1919736"/>
          <a:ext cx="8886960" cy="4398118"/>
        </p:xfrm>
        <a:graphic>
          <a:graphicData uri="http://schemas.openxmlformats.org/drawingml/2006/table">
            <a:tbl>
              <a:tblPr/>
              <a:tblGrid>
                <a:gridCol w="2335320">
                  <a:extLst>
                    <a:ext uri="{9D8B030D-6E8A-4147-A177-3AD203B41FA5}">
                      <a16:colId xmlns:a16="http://schemas.microsoft.com/office/drawing/2014/main" val="3163301895"/>
                    </a:ext>
                  </a:extLst>
                </a:gridCol>
                <a:gridCol w="6551640">
                  <a:extLst>
                    <a:ext uri="{9D8B030D-6E8A-4147-A177-3AD203B41FA5}">
                      <a16:colId xmlns:a16="http://schemas.microsoft.com/office/drawing/2014/main" val="2299915721"/>
                    </a:ext>
                  </a:extLst>
                </a:gridCol>
              </a:tblGrid>
              <a:tr h="384120">
                <a:tc>
                  <a:txBody>
                    <a:bodyPr/>
                    <a:lstStyle/>
                    <a:p>
                      <a:pPr marL="0" marR="0" lvl="0" indent="0" algn="l" rtl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199" algn="l"/>
                          <a:tab pos="3657600" algn="l"/>
                          <a:tab pos="4572000" algn="l"/>
                          <a:tab pos="5486399" algn="l"/>
                          <a:tab pos="6400799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lang="es-ES" sz="1400" b="1" i="0" u="none" strike="noStrike" cap="none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Arial" pitchFamily="34"/>
                          <a:ea typeface="Arial" pitchFamily="34"/>
                          <a:cs typeface="Arial" pitchFamily="34"/>
                        </a:rPr>
                        <a:t>Starter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199" algn="l"/>
                          <a:tab pos="3657600" algn="l"/>
                          <a:tab pos="4572000" algn="l"/>
                          <a:tab pos="5486399" algn="l"/>
                          <a:tab pos="6400799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lang="es-ES" sz="1400" b="1" i="0" u="none" strike="noStrike" cap="none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Arial" pitchFamily="34"/>
                          <a:ea typeface="Arial" pitchFamily="34"/>
                          <a:cs typeface="Arial" pitchFamily="34"/>
                        </a:rPr>
                        <a:t>Composición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9736788"/>
                  </a:ext>
                </a:extLst>
              </a:tr>
              <a:tr h="328680">
                <a:tc>
                  <a:txBody>
                    <a:bodyPr/>
                    <a:lstStyle/>
                    <a:p>
                      <a:pPr marL="0" marR="0" lvl="0" indent="0" algn="l" rtl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199" algn="l"/>
                          <a:tab pos="3657600" algn="l"/>
                          <a:tab pos="4572000" algn="l"/>
                          <a:tab pos="5486399" algn="l"/>
                          <a:tab pos="6400799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lang="es-ES" sz="1200" b="1" i="0" u="none" strike="noStrike" cap="none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Arial" pitchFamily="34"/>
                          <a:ea typeface="Arial" pitchFamily="34"/>
                          <a:cs typeface="Arial" pitchFamily="34"/>
                        </a:rPr>
                        <a:t>spring-boot-starter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199" algn="l"/>
                          <a:tab pos="3657600" algn="l"/>
                          <a:tab pos="4572000" algn="l"/>
                          <a:tab pos="5486399" algn="l"/>
                          <a:tab pos="6400799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lang="es-ES" sz="1200" b="0" i="0" u="none" strike="noStrike" cap="none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Arial" pitchFamily="34"/>
                          <a:ea typeface="Arial" pitchFamily="34"/>
                          <a:cs typeface="Arial" pitchFamily="34"/>
                        </a:rPr>
                        <a:t>Núcleo de Spring Boot que incluye el soporte a la autoconfiguración, logging y YAML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5765394"/>
                  </a:ext>
                </a:extLst>
              </a:tr>
              <a:tr h="325440">
                <a:tc>
                  <a:txBody>
                    <a:bodyPr/>
                    <a:lstStyle/>
                    <a:p>
                      <a:pPr marL="0" marR="0" lvl="0" indent="0" algn="l" rtl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199" algn="l"/>
                          <a:tab pos="3657600" algn="l"/>
                          <a:tab pos="4572000" algn="l"/>
                          <a:tab pos="5486399" algn="l"/>
                          <a:tab pos="6400799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lang="es-ES" sz="1200" b="1" i="0" u="none" strike="noStrike" cap="none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Arial" pitchFamily="34"/>
                          <a:ea typeface="Arial" pitchFamily="34"/>
                          <a:cs typeface="Arial" pitchFamily="34"/>
                        </a:rPr>
                        <a:t>spring-boot-starter-</a:t>
                      </a:r>
                      <a:r>
                        <a:rPr lang="es-ES" sz="1200" b="1" i="0" u="none" strike="noStrike" cap="none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Arial" pitchFamily="34"/>
                          <a:ea typeface="Arial" pitchFamily="34"/>
                          <a:cs typeface="Arial" pitchFamily="34"/>
                        </a:rPr>
                        <a:t>actuator</a:t>
                      </a:r>
                      <a:endParaRPr lang="es-ES" sz="1200" b="1" i="0" u="none" strike="noStrike" cap="none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latin typeface="Arial" pitchFamily="34"/>
                        <a:ea typeface="Arial" pitchFamily="34"/>
                        <a:cs typeface="Arial" pitchFamily="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199" algn="l"/>
                          <a:tab pos="3657600" algn="l"/>
                          <a:tab pos="4572000" algn="l"/>
                          <a:tab pos="5486399" algn="l"/>
                          <a:tab pos="6400799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lang="es-ES" sz="1200" b="0" i="0" u="none" strike="noStrike" cap="none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Arial" pitchFamily="34"/>
                          <a:ea typeface="Arial" pitchFamily="34"/>
                          <a:cs typeface="Arial" pitchFamily="34"/>
                        </a:rPr>
                        <a:t>Soporte a la monitorización y gestión de una aplicación en producción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6207210"/>
                  </a:ext>
                </a:extLst>
              </a:tr>
              <a:tr h="312480">
                <a:tc>
                  <a:txBody>
                    <a:bodyPr/>
                    <a:lstStyle/>
                    <a:p>
                      <a:pPr marL="0" marR="0" lvl="0" indent="0" algn="l" rtl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199" algn="l"/>
                          <a:tab pos="3657600" algn="l"/>
                          <a:tab pos="4572000" algn="l"/>
                          <a:tab pos="5486399" algn="l"/>
                          <a:tab pos="6400799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lang="es-ES" sz="1200" b="1" i="0" u="none" strike="noStrike" cap="none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Arial" pitchFamily="34"/>
                          <a:ea typeface="Arial" pitchFamily="34"/>
                          <a:cs typeface="Arial" pitchFamily="34"/>
                        </a:rPr>
                        <a:t>spring-boot-starter-batch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199" algn="l"/>
                          <a:tab pos="3657600" algn="l"/>
                          <a:tab pos="4572000" algn="l"/>
                          <a:tab pos="5486399" algn="l"/>
                          <a:tab pos="6400799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lang="es-ES" sz="1200" b="0" i="0" u="none" strike="noStrike" cap="none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Arial" pitchFamily="34"/>
                          <a:ea typeface="Arial" pitchFamily="34"/>
                          <a:cs typeface="Arial" pitchFamily="34"/>
                        </a:rPr>
                        <a:t>Soporte a Spring Batch e incluye HSQLDB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037207"/>
                  </a:ext>
                </a:extLst>
              </a:tr>
              <a:tr h="304920">
                <a:tc>
                  <a:txBody>
                    <a:bodyPr/>
                    <a:lstStyle/>
                    <a:p>
                      <a:pPr marL="0" marR="0" lvl="0" indent="0" algn="l" rtl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199" algn="l"/>
                          <a:tab pos="3657600" algn="l"/>
                          <a:tab pos="4572000" algn="l"/>
                          <a:tab pos="5486399" algn="l"/>
                          <a:tab pos="6400799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lang="es-ES" sz="1200" b="1" i="0" u="none" strike="noStrike" cap="none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Arial" pitchFamily="34"/>
                          <a:ea typeface="Arial" pitchFamily="34"/>
                          <a:cs typeface="Arial" pitchFamily="34"/>
                        </a:rPr>
                        <a:t>spring-boot-starter-data-jpa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199" algn="l"/>
                          <a:tab pos="3657600" algn="l"/>
                          <a:tab pos="4572000" algn="l"/>
                          <a:tab pos="5486399" algn="l"/>
                          <a:tab pos="6400799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lang="es-ES" sz="1200" b="0" i="0" u="none" strike="noStrike" cap="none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Arial" pitchFamily="34"/>
                          <a:ea typeface="Arial" pitchFamily="34"/>
                          <a:cs typeface="Arial" pitchFamily="34"/>
                        </a:rPr>
                        <a:t>Soporte a “Java Persistence API” incluyendo spring-data-jpa, spring-orm y Hibernate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263630"/>
                  </a:ext>
                </a:extLst>
              </a:tr>
              <a:tr h="322200">
                <a:tc>
                  <a:txBody>
                    <a:bodyPr/>
                    <a:lstStyle/>
                    <a:p>
                      <a:pPr marL="0" marR="0" lvl="0" indent="0" algn="l" rtl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199" algn="l"/>
                          <a:tab pos="3657600" algn="l"/>
                          <a:tab pos="4572000" algn="l"/>
                          <a:tab pos="5486399" algn="l"/>
                          <a:tab pos="6400799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lang="es-ES" sz="1200" b="1" i="0" u="none" strike="noStrike" cap="none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Arial" pitchFamily="34"/>
                          <a:ea typeface="Arial" pitchFamily="34"/>
                          <a:cs typeface="Arial" pitchFamily="34"/>
                        </a:rPr>
                        <a:t>spring-boot-starter-data-rest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199" algn="l"/>
                          <a:tab pos="3657600" algn="l"/>
                          <a:tab pos="4572000" algn="l"/>
                          <a:tab pos="5486399" algn="l"/>
                          <a:tab pos="6400799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lang="es-ES" sz="1200" b="0" i="0" u="none" strike="noStrike" cap="none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Arial" pitchFamily="34"/>
                          <a:ea typeface="Arial" pitchFamily="34"/>
                          <a:cs typeface="Arial" pitchFamily="34"/>
                        </a:rPr>
                        <a:t>Soporte para publica repositorios Spring Data como REST con spring-data-rest-webmvc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5213296"/>
                  </a:ext>
                </a:extLst>
              </a:tr>
              <a:tr h="304920">
                <a:tc>
                  <a:txBody>
                    <a:bodyPr/>
                    <a:lstStyle/>
                    <a:p>
                      <a:pPr marL="0" marR="0" lvl="0" indent="0" algn="l" rtl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199" algn="l"/>
                          <a:tab pos="3657600" algn="l"/>
                          <a:tab pos="4572000" algn="l"/>
                          <a:tab pos="5486399" algn="l"/>
                          <a:tab pos="6400799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lang="es-ES" sz="1200" b="1" i="0" u="none" strike="noStrike" cap="none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Arial" pitchFamily="34"/>
                          <a:ea typeface="Arial" pitchFamily="34"/>
                          <a:cs typeface="Arial" pitchFamily="34"/>
                        </a:rPr>
                        <a:t>spring-boot-starter-jdbc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199" algn="l"/>
                          <a:tab pos="3657600" algn="l"/>
                          <a:tab pos="4572000" algn="l"/>
                          <a:tab pos="5486399" algn="l"/>
                          <a:tab pos="6400799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lang="es-ES" sz="1200" b="0" i="0" u="none" strike="noStrike" cap="none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Arial" pitchFamily="34"/>
                          <a:ea typeface="Arial" pitchFamily="34"/>
                          <a:cs typeface="Arial" pitchFamily="34"/>
                        </a:rPr>
                        <a:t>Soporte para JDBC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4278787"/>
                  </a:ext>
                </a:extLst>
              </a:tr>
              <a:tr h="309600">
                <a:tc>
                  <a:txBody>
                    <a:bodyPr/>
                    <a:lstStyle/>
                    <a:p>
                      <a:pPr marL="0" marR="0" lvl="0" indent="0" algn="l" rtl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199" algn="l"/>
                          <a:tab pos="3657600" algn="l"/>
                          <a:tab pos="4572000" algn="l"/>
                          <a:tab pos="5486399" algn="l"/>
                          <a:tab pos="6400799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lang="es-ES" sz="1200" b="1" i="0" u="none" strike="noStrike" cap="none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Arial" pitchFamily="34"/>
                          <a:ea typeface="Arial" pitchFamily="34"/>
                          <a:cs typeface="Arial" pitchFamily="34"/>
                        </a:rPr>
                        <a:t>spring-boot-starter-security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199" algn="l"/>
                          <a:tab pos="3657600" algn="l"/>
                          <a:tab pos="4572000" algn="l"/>
                          <a:tab pos="5486399" algn="l"/>
                          <a:tab pos="6400799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lang="es-ES" sz="1200" b="0" i="0" u="none" strike="noStrike" cap="none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Arial" pitchFamily="34"/>
                          <a:ea typeface="Arial" pitchFamily="34"/>
                          <a:cs typeface="Arial" pitchFamily="34"/>
                        </a:rPr>
                        <a:t>Soporte para spring-security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3876647"/>
                  </a:ext>
                </a:extLst>
              </a:tr>
              <a:tr h="360359">
                <a:tc>
                  <a:txBody>
                    <a:bodyPr/>
                    <a:lstStyle/>
                    <a:p>
                      <a:pPr marL="0" marR="0" lvl="0" indent="0" algn="l" rtl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199" algn="l"/>
                          <a:tab pos="3657600" algn="l"/>
                          <a:tab pos="4572000" algn="l"/>
                          <a:tab pos="5486399" algn="l"/>
                          <a:tab pos="6400799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lang="es-ES" sz="1200" b="1" i="0" u="none" strike="noStrike" cap="none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Arial" pitchFamily="34"/>
                          <a:ea typeface="Arial" pitchFamily="34"/>
                          <a:cs typeface="Arial" pitchFamily="34"/>
                        </a:rPr>
                        <a:t>spring-boot-starter-web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199" algn="l"/>
                          <a:tab pos="3657600" algn="l"/>
                          <a:tab pos="4572000" algn="l"/>
                          <a:tab pos="5486399" algn="l"/>
                          <a:tab pos="6400799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lang="es-ES" sz="1200" b="0" i="0" u="none" strike="noStrike" cap="none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Arial" pitchFamily="34"/>
                          <a:ea typeface="Arial" pitchFamily="34"/>
                          <a:cs typeface="Arial" pitchFamily="34"/>
                        </a:rPr>
                        <a:t>Soporte para full-stack web , Tomcat y spring-mvc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6845767"/>
                  </a:ext>
                </a:extLst>
              </a:tr>
              <a:tr h="358560">
                <a:tc>
                  <a:txBody>
                    <a:bodyPr/>
                    <a:lstStyle/>
                    <a:p>
                      <a:pPr marL="0" marR="0" lvl="0" indent="0" algn="l" rtl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199" algn="l"/>
                          <a:tab pos="3657600" algn="l"/>
                          <a:tab pos="4572000" algn="l"/>
                          <a:tab pos="5486399" algn="l"/>
                          <a:tab pos="6400799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lang="es-ES" sz="1200" b="1" i="0" u="none" strike="noStrike" cap="none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Arial" pitchFamily="34"/>
                          <a:ea typeface="Arial" pitchFamily="34"/>
                          <a:cs typeface="Arial" pitchFamily="34"/>
                        </a:rPr>
                        <a:t>spring-boot-starter-jetty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199" algn="l"/>
                          <a:tab pos="3657600" algn="l"/>
                          <a:tab pos="4572000" algn="l"/>
                          <a:tab pos="5486399" algn="l"/>
                          <a:tab pos="6400799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lang="es-ES" sz="1200" b="0" i="0" u="none" strike="noStrike" cap="none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Arial" pitchFamily="34"/>
                          <a:ea typeface="Arial" pitchFamily="34"/>
                          <a:cs typeface="Arial" pitchFamily="34"/>
                        </a:rPr>
                        <a:t>Soporte para servidor Jetty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6767053"/>
                  </a:ext>
                </a:extLst>
              </a:tr>
              <a:tr h="360720">
                <a:tc>
                  <a:txBody>
                    <a:bodyPr/>
                    <a:lstStyle/>
                    <a:p>
                      <a:pPr marL="0" marR="0" lvl="0" indent="0" algn="l" rtl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199" algn="l"/>
                          <a:tab pos="3657600" algn="l"/>
                          <a:tab pos="4572000" algn="l"/>
                          <a:tab pos="5486399" algn="l"/>
                          <a:tab pos="6400799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lang="es-ES" sz="1200" b="1" i="0" u="none" strike="noStrike" cap="none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Arial" pitchFamily="34"/>
                          <a:ea typeface="Arial" pitchFamily="34"/>
                          <a:cs typeface="Arial" pitchFamily="34"/>
                        </a:rPr>
                        <a:t>spring-boot-starter-log4j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199" algn="l"/>
                          <a:tab pos="3657600" algn="l"/>
                          <a:tab pos="4572000" algn="l"/>
                          <a:tab pos="5486399" algn="l"/>
                          <a:tab pos="6400799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lang="es-ES" sz="1200" b="0" i="0" u="none" strike="noStrike" cap="none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Arial" pitchFamily="34"/>
                          <a:ea typeface="Arial" pitchFamily="34"/>
                          <a:cs typeface="Arial" pitchFamily="34"/>
                        </a:rPr>
                        <a:t>Soporte para logging log4j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403370"/>
                  </a:ext>
                </a:extLst>
              </a:tr>
              <a:tr h="360359">
                <a:tc>
                  <a:txBody>
                    <a:bodyPr/>
                    <a:lstStyle/>
                    <a:p>
                      <a:pPr marL="0" marR="0" lvl="0" indent="0" algn="l" rtl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199" algn="l"/>
                          <a:tab pos="3657600" algn="l"/>
                          <a:tab pos="4572000" algn="l"/>
                          <a:tab pos="5486399" algn="l"/>
                          <a:tab pos="6400799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lang="es-ES" sz="1200" b="1" i="0" u="none" strike="noStrike" cap="none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Arial" pitchFamily="34"/>
                          <a:ea typeface="Arial" pitchFamily="34"/>
                          <a:cs typeface="Arial" pitchFamily="34"/>
                        </a:rPr>
                        <a:t>spring-boot-starter-logging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199" algn="l"/>
                          <a:tab pos="3657600" algn="l"/>
                          <a:tab pos="4572000" algn="l"/>
                          <a:tab pos="5486399" algn="l"/>
                          <a:tab pos="6400799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lang="es-ES" sz="1200" b="0" i="0" u="none" strike="noStrike" cap="none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Arial" pitchFamily="34"/>
                          <a:ea typeface="Arial" pitchFamily="34"/>
                          <a:cs typeface="Arial" pitchFamily="34"/>
                        </a:rPr>
                        <a:t>Soporte para logging logback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1109221"/>
                  </a:ext>
                </a:extLst>
              </a:tr>
              <a:tr h="360359">
                <a:tc>
                  <a:txBody>
                    <a:bodyPr/>
                    <a:lstStyle/>
                    <a:p>
                      <a:pPr marL="0" marR="0" lvl="0" indent="0" algn="l" rtl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199" algn="l"/>
                          <a:tab pos="3657600" algn="l"/>
                          <a:tab pos="4572000" algn="l"/>
                          <a:tab pos="5486399" algn="l"/>
                          <a:tab pos="6400799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lang="es-ES" sz="1200" b="1" i="0" u="none" strike="noStrike" cap="none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Arial" pitchFamily="34"/>
                          <a:ea typeface="Arial" pitchFamily="34"/>
                          <a:cs typeface="Arial" pitchFamily="34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199" algn="l"/>
                          <a:tab pos="3657600" algn="l"/>
                          <a:tab pos="4572000" algn="l"/>
                          <a:tab pos="5486399" algn="l"/>
                          <a:tab pos="6400799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lang="en-US" sz="1800" b="0" i="0" u="none" strike="noStrike" cap="none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latin typeface="Calibri" pitchFamily="3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05054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5829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9402" y="17902"/>
            <a:ext cx="1238574" cy="667802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8578561" y="429586"/>
            <a:ext cx="2374071" cy="813477"/>
            <a:chOff x="497145" y="371341"/>
            <a:chExt cx="2374071" cy="813477"/>
          </a:xfrm>
        </p:grpSpPr>
        <p:pic>
          <p:nvPicPr>
            <p:cNvPr id="5" name="Imagen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145" y="371341"/>
              <a:ext cx="2374071" cy="813477"/>
            </a:xfrm>
            <a:prstGeom prst="rect">
              <a:avLst/>
            </a:prstGeom>
          </p:spPr>
        </p:pic>
        <p:sp>
          <p:nvSpPr>
            <p:cNvPr id="6" name="CuadroTexto 5"/>
            <p:cNvSpPr txBox="1"/>
            <p:nvPr/>
          </p:nvSpPr>
          <p:spPr>
            <a:xfrm>
              <a:off x="699248" y="469506"/>
              <a:ext cx="184278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3600" b="1" dirty="0">
                  <a:latin typeface="metafors" charset="0"/>
                  <a:ea typeface="metafors" charset="0"/>
                  <a:cs typeface="metafors" charset="0"/>
                </a:rPr>
                <a:t>Introducción</a:t>
              </a:r>
            </a:p>
          </p:txBody>
        </p:sp>
      </p:grpSp>
      <p:pic>
        <p:nvPicPr>
          <p:cNvPr id="27" name="Picture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6035040"/>
            <a:ext cx="822960" cy="822960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941208" y="1011061"/>
            <a:ext cx="4755504" cy="1011776"/>
            <a:chOff x="956268" y="1011061"/>
            <a:chExt cx="1585764" cy="1011776"/>
          </a:xfrm>
        </p:grpSpPr>
        <p:pic>
          <p:nvPicPr>
            <p:cNvPr id="29" name="Imagen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1713" y="1011061"/>
              <a:ext cx="1510319" cy="603143"/>
            </a:xfrm>
            <a:prstGeom prst="rect">
              <a:avLst/>
            </a:prstGeom>
          </p:spPr>
        </p:pic>
        <p:sp>
          <p:nvSpPr>
            <p:cNvPr id="30" name="CuadroTexto 5"/>
            <p:cNvSpPr txBox="1"/>
            <p:nvPr/>
          </p:nvSpPr>
          <p:spPr>
            <a:xfrm>
              <a:off x="956268" y="1068730"/>
              <a:ext cx="1527673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2800" b="1" dirty="0">
                  <a:latin typeface="metafors" charset="0"/>
                  <a:ea typeface="metafors" charset="0"/>
                  <a:cs typeface="metafors" charset="0"/>
                </a:rPr>
                <a:t>Lista de Starter : Spring Boot </a:t>
              </a:r>
              <a:r>
                <a:rPr lang="es-ES_tradnl" sz="2800" b="1" dirty="0" err="1">
                  <a:latin typeface="metafors" charset="0"/>
                  <a:ea typeface="metafors" charset="0"/>
                  <a:cs typeface="metafors" charset="0"/>
                </a:rPr>
                <a:t>Providing</a:t>
              </a:r>
              <a:endParaRPr lang="es-ES_tradnl" sz="2800" b="1" dirty="0">
                <a:latin typeface="metafors" charset="0"/>
                <a:ea typeface="metafors" charset="0"/>
                <a:cs typeface="metafors" charset="0"/>
              </a:endParaRPr>
            </a:p>
            <a:p>
              <a:pPr algn="ctr"/>
              <a:endParaRPr lang="es-ES_tradnl" sz="2800" b="1" dirty="0">
                <a:latin typeface="metafors" charset="0"/>
                <a:ea typeface="metafors" charset="0"/>
                <a:cs typeface="metafors" charset="0"/>
              </a:endParaRPr>
            </a:p>
          </p:txBody>
        </p:sp>
      </p:grp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545063"/>
              </p:ext>
            </p:extLst>
          </p:nvPr>
        </p:nvGraphicFramePr>
        <p:xfrm>
          <a:off x="1458720" y="2142648"/>
          <a:ext cx="8326440" cy="2670840"/>
        </p:xfrm>
        <a:graphic>
          <a:graphicData uri="http://schemas.openxmlformats.org/drawingml/2006/table">
            <a:tbl>
              <a:tblPr/>
              <a:tblGrid>
                <a:gridCol w="2286000">
                  <a:extLst>
                    <a:ext uri="{9D8B030D-6E8A-4147-A177-3AD203B41FA5}">
                      <a16:colId xmlns:a16="http://schemas.microsoft.com/office/drawing/2014/main" val="3533466112"/>
                    </a:ext>
                  </a:extLst>
                </a:gridCol>
                <a:gridCol w="6040440">
                  <a:extLst>
                    <a:ext uri="{9D8B030D-6E8A-4147-A177-3AD203B41FA5}">
                      <a16:colId xmlns:a16="http://schemas.microsoft.com/office/drawing/2014/main" val="2731431688"/>
                    </a:ext>
                  </a:extLst>
                </a:gridCol>
              </a:tblGrid>
              <a:tr h="380880">
                <a:tc>
                  <a:txBody>
                    <a:bodyPr/>
                    <a:lstStyle/>
                    <a:p>
                      <a:pPr marL="0" marR="0" lvl="0" indent="0" algn="l" rtl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199" algn="l"/>
                          <a:tab pos="3657600" algn="l"/>
                          <a:tab pos="4572000" algn="l"/>
                          <a:tab pos="5486399" algn="l"/>
                          <a:tab pos="6400799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lang="es-ES" sz="1400" b="1" i="0" u="none" strike="noStrike" cap="none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Arial" pitchFamily="34"/>
                          <a:ea typeface="Arial" pitchFamily="34"/>
                          <a:cs typeface="Arial" pitchFamily="34"/>
                        </a:rPr>
                        <a:t>Starter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199" algn="l"/>
                          <a:tab pos="3657600" algn="l"/>
                          <a:tab pos="4572000" algn="l"/>
                          <a:tab pos="5486399" algn="l"/>
                          <a:tab pos="6400799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lang="es-ES" sz="1400" b="1" i="0" u="none" strike="noStrike" cap="none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Arial" pitchFamily="34"/>
                          <a:ea typeface="Arial" pitchFamily="34"/>
                          <a:cs typeface="Arial" pitchFamily="34"/>
                        </a:rPr>
                        <a:t>Composición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4957449"/>
                  </a:ext>
                </a:extLst>
              </a:tr>
              <a:tr h="274680">
                <a:tc>
                  <a:txBody>
                    <a:bodyPr/>
                    <a:lstStyle/>
                    <a:p>
                      <a:pPr marL="0" marR="0" lvl="0" indent="0" algn="l" rtl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199" algn="l"/>
                          <a:tab pos="3657600" algn="l"/>
                          <a:tab pos="4572000" algn="l"/>
                          <a:tab pos="5486399" algn="l"/>
                          <a:tab pos="6400799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lang="es-ES" sz="1200" b="1" i="0" u="none" strike="noStrike" cap="none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Arial" pitchFamily="34"/>
                          <a:ea typeface="Arial" pitchFamily="34"/>
                          <a:cs typeface="Arial" pitchFamily="34"/>
                        </a:rPr>
                        <a:t>spring-boot-starter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199" algn="l"/>
                          <a:tab pos="3657600" algn="l"/>
                          <a:tab pos="4572000" algn="l"/>
                          <a:tab pos="5486399" algn="l"/>
                          <a:tab pos="6400799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lang="es-ES" sz="1200" b="0" i="0" u="none" strike="noStrike" cap="none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Arial" pitchFamily="34"/>
                          <a:ea typeface="Arial" pitchFamily="34"/>
                          <a:cs typeface="Arial" pitchFamily="34"/>
                        </a:rPr>
                        <a:t>spring-boot, spring-boot-autoconfigure, spring-boot-starter-logging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8726995"/>
                  </a:ext>
                </a:extLst>
              </a:tr>
              <a:tr h="274680">
                <a:tc>
                  <a:txBody>
                    <a:bodyPr/>
                    <a:lstStyle/>
                    <a:p>
                      <a:pPr marL="0" marR="0" lvl="0" indent="0" algn="l" rtl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199" algn="l"/>
                          <a:tab pos="3657600" algn="l"/>
                          <a:tab pos="4572000" algn="l"/>
                          <a:tab pos="5486399" algn="l"/>
                          <a:tab pos="6400799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lang="es-ES" sz="1200" b="1" i="0" u="none" strike="noStrike" cap="none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Arial" pitchFamily="34"/>
                          <a:ea typeface="Arial" pitchFamily="34"/>
                          <a:cs typeface="Arial" pitchFamily="34"/>
                        </a:rPr>
                        <a:t>spring-boot-starter-tomcat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199" algn="l"/>
                          <a:tab pos="3657600" algn="l"/>
                          <a:tab pos="4572000" algn="l"/>
                          <a:tab pos="5486399" algn="l"/>
                          <a:tab pos="6400799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lang="es-ES" sz="1200" b="0" i="0" u="none" strike="noStrike" cap="none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Arial" pitchFamily="34"/>
                          <a:ea typeface="Arial" pitchFamily="34"/>
                          <a:cs typeface="Arial" pitchFamily="34"/>
                        </a:rPr>
                        <a:t>tomcat-embed-core, tomcat-embed-logging-juli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7931767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rtl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199" algn="l"/>
                          <a:tab pos="3657600" algn="l"/>
                          <a:tab pos="4572000" algn="l"/>
                          <a:tab pos="5486399" algn="l"/>
                          <a:tab pos="6400799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lang="es-ES" sz="1200" b="1" i="0" u="none" strike="noStrike" cap="none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Arial" pitchFamily="34"/>
                          <a:ea typeface="Arial" pitchFamily="34"/>
                          <a:cs typeface="Arial" pitchFamily="34"/>
                        </a:rPr>
                        <a:t>spring-boot-starter-web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199" algn="l"/>
                          <a:tab pos="3657600" algn="l"/>
                          <a:tab pos="4572000" algn="l"/>
                          <a:tab pos="5486399" algn="l"/>
                          <a:tab pos="6400799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lang="es-ES" sz="1200" b="0" i="0" u="none" strike="noStrike" cap="none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Arial" pitchFamily="34"/>
                          <a:ea typeface="Arial" pitchFamily="34"/>
                          <a:cs typeface="Arial" pitchFamily="34"/>
                        </a:rPr>
                        <a:t>spring-boot-starter, spring-boot-starter-tomcat,</a:t>
                      </a:r>
                    </a:p>
                    <a:p>
                      <a:pPr marL="0" marR="0" lvl="0" indent="0" algn="l" rtl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199" algn="l"/>
                          <a:tab pos="3657600" algn="l"/>
                          <a:tab pos="4572000" algn="l"/>
                          <a:tab pos="5486399" algn="l"/>
                          <a:tab pos="6400799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lang="es-ES" sz="1200" b="0" i="0" u="none" strike="noStrike" cap="none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Arial" pitchFamily="34"/>
                          <a:ea typeface="Arial" pitchFamily="34"/>
                          <a:cs typeface="Arial" pitchFamily="34"/>
                        </a:rPr>
                        <a:t>jackson-databind, spring-web, spring-webmvc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7985591"/>
                  </a:ext>
                </a:extLst>
              </a:tr>
              <a:tr h="274680">
                <a:tc>
                  <a:txBody>
                    <a:bodyPr/>
                    <a:lstStyle/>
                    <a:p>
                      <a:pPr marL="0" marR="0" lvl="0" indent="0" algn="l" rtl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199" algn="l"/>
                          <a:tab pos="3657600" algn="l"/>
                          <a:tab pos="4572000" algn="l"/>
                          <a:tab pos="5486399" algn="l"/>
                          <a:tab pos="6400799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lang="es-ES" sz="1200" b="1" i="0" u="none" strike="noStrike" cap="none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Arial" pitchFamily="34"/>
                          <a:ea typeface="Arial" pitchFamily="34"/>
                          <a:cs typeface="Arial" pitchFamily="34"/>
                        </a:rPr>
                        <a:t>spring-boot-starter-batch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199" algn="l"/>
                          <a:tab pos="3657600" algn="l"/>
                          <a:tab pos="4572000" algn="l"/>
                          <a:tab pos="5486399" algn="l"/>
                          <a:tab pos="6400799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lang="en-US" sz="1200" b="0" i="0" u="none" strike="noStrike" cap="none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Arial" pitchFamily="34"/>
                          <a:ea typeface="Arial" pitchFamily="34"/>
                          <a:cs typeface="Arial" pitchFamily="34"/>
                        </a:rPr>
                        <a:t>spring-boot-starter, spring-core, spring-batch-core, spring-jdbc, HSQLDB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0096054"/>
                  </a:ext>
                </a:extLst>
              </a:tr>
              <a:tr h="642960">
                <a:tc>
                  <a:txBody>
                    <a:bodyPr/>
                    <a:lstStyle/>
                    <a:p>
                      <a:pPr marL="0" marR="0" lvl="0" indent="0" algn="l" rtl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199" algn="l"/>
                          <a:tab pos="3657600" algn="l"/>
                          <a:tab pos="4572000" algn="l"/>
                          <a:tab pos="5486399" algn="l"/>
                          <a:tab pos="6400799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lang="es-ES" sz="1200" b="1" i="0" u="none" strike="noStrike" cap="none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Arial" pitchFamily="34"/>
                          <a:ea typeface="Arial" pitchFamily="34"/>
                          <a:cs typeface="Arial" pitchFamily="34"/>
                        </a:rPr>
                        <a:t>spring-boot-starter-data-jpa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199" algn="l"/>
                          <a:tab pos="3657600" algn="l"/>
                          <a:tab pos="4572000" algn="l"/>
                          <a:tab pos="5486399" algn="l"/>
                          <a:tab pos="6400799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lang="es-ES" sz="1200" b="0" i="0" u="none" strike="noStrike" cap="none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Arial" pitchFamily="34"/>
                          <a:ea typeface="Arial" pitchFamily="34"/>
                          <a:cs typeface="Arial" pitchFamily="34"/>
                        </a:rPr>
                        <a:t>spring-boot-starter, spring-bootstarter-jdbc, spring-boot-starteraop, spring-core, Hibernate EntityManager,</a:t>
                      </a:r>
                    </a:p>
                    <a:p>
                      <a:pPr marL="0" marR="0" lvl="0" indent="0" algn="l" rtl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199" algn="l"/>
                          <a:tab pos="3657600" algn="l"/>
                          <a:tab pos="4572000" algn="l"/>
                          <a:tab pos="5486399" algn="l"/>
                          <a:tab pos="6400799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lang="es-ES" sz="1200" b="0" i="0" u="none" strike="noStrike" cap="none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Arial" pitchFamily="34"/>
                          <a:ea typeface="Arial" pitchFamily="34"/>
                          <a:cs typeface="Arial" pitchFamily="34"/>
                        </a:rPr>
                        <a:t>spring-orm, spring-data-jpa, springaspects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2015818"/>
                  </a:ext>
                </a:extLst>
              </a:tr>
              <a:tr h="347760">
                <a:tc>
                  <a:txBody>
                    <a:bodyPr/>
                    <a:lstStyle/>
                    <a:p>
                      <a:pPr marL="0" marR="0" lvl="0" indent="0" algn="l" rtl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199" algn="l"/>
                          <a:tab pos="3657600" algn="l"/>
                          <a:tab pos="4572000" algn="l"/>
                          <a:tab pos="5486399" algn="l"/>
                          <a:tab pos="6400799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lang="es-ES" sz="1200" b="1" i="0" u="none" strike="noStrike" cap="none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Arial" pitchFamily="34"/>
                          <a:ea typeface="Arial" pitchFamily="34"/>
                          <a:cs typeface="Arial" pitchFamily="34"/>
                        </a:rPr>
                        <a:t>……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199" algn="l"/>
                          <a:tab pos="3657600" algn="l"/>
                          <a:tab pos="4572000" algn="l"/>
                          <a:tab pos="5486399" algn="l"/>
                          <a:tab pos="6400799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lang="en-US" sz="1800" b="0" i="0" u="none" strike="noStrike" cap="none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latin typeface="Calibri" pitchFamily="3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18754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230584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9402" y="17902"/>
            <a:ext cx="1238574" cy="667802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8578561" y="429586"/>
            <a:ext cx="2374071" cy="813477"/>
            <a:chOff x="497145" y="371341"/>
            <a:chExt cx="2374071" cy="813477"/>
          </a:xfrm>
        </p:grpSpPr>
        <p:pic>
          <p:nvPicPr>
            <p:cNvPr id="5" name="Imagen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145" y="371341"/>
              <a:ext cx="2374071" cy="813477"/>
            </a:xfrm>
            <a:prstGeom prst="rect">
              <a:avLst/>
            </a:prstGeom>
          </p:spPr>
        </p:pic>
        <p:sp>
          <p:nvSpPr>
            <p:cNvPr id="6" name="CuadroTexto 5"/>
            <p:cNvSpPr txBox="1"/>
            <p:nvPr/>
          </p:nvSpPr>
          <p:spPr>
            <a:xfrm>
              <a:off x="699248" y="469506"/>
              <a:ext cx="184278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3600" b="1" dirty="0">
                  <a:latin typeface="metafors" charset="0"/>
                  <a:ea typeface="metafors" charset="0"/>
                  <a:cs typeface="metafors" charset="0"/>
                </a:rPr>
                <a:t>Conceptos</a:t>
              </a:r>
            </a:p>
          </p:txBody>
        </p:sp>
      </p:grpSp>
      <p:pic>
        <p:nvPicPr>
          <p:cNvPr id="27" name="Picture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6035040"/>
            <a:ext cx="822960" cy="822960"/>
          </a:xfrm>
          <a:prstGeom prst="rect">
            <a:avLst/>
          </a:prstGeom>
        </p:spPr>
      </p:pic>
      <p:sp>
        <p:nvSpPr>
          <p:cNvPr id="10" name="Text Box 1"/>
          <p:cNvSpPr/>
          <p:nvPr/>
        </p:nvSpPr>
        <p:spPr>
          <a:xfrm>
            <a:off x="974808" y="1308240"/>
            <a:ext cx="8778960" cy="3787833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6800" rIns="90000" bIns="46800" anchor="t" anchorCtr="0" compatLnSpc="1">
            <a:sp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sz="2400" b="1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Spring Boot </a:t>
            </a:r>
            <a:r>
              <a:rPr lang="es-ES" sz="2400" b="1" u="none" strike="noStrike" cap="none" baseline="0" dirty="0" err="1">
                <a:ln>
                  <a:noFill/>
                </a:ln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AutoConfigurator</a:t>
            </a:r>
            <a:r>
              <a:rPr lang="es-ES" sz="240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 es un </a:t>
            </a:r>
            <a:r>
              <a:rPr lang="es-ES" sz="2400" u="none" strike="noStrike" cap="none" baseline="0" dirty="0" err="1">
                <a:ln>
                  <a:noFill/>
                </a:ln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submódulo</a:t>
            </a:r>
            <a:r>
              <a:rPr lang="es-ES" sz="240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 de Spring Boot que tiene por objetivo </a:t>
            </a:r>
            <a:r>
              <a:rPr lang="es-ES" sz="2400" b="1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reducir la configuración de Spring</a:t>
            </a:r>
          </a:p>
          <a:p>
            <a:pPr marL="342900" marR="0" lvl="1" indent="-34290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sz="240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Permite NO definir un fichero de configuración XML</a:t>
            </a:r>
          </a:p>
          <a:p>
            <a:pPr marL="342900" marR="0" lvl="1" indent="-34290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sz="240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Ninguna o una mínima configuración por anotaciones</a:t>
            </a: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s-ES" sz="2400" u="none" strike="noStrike" cap="none" baseline="0" dirty="0">
              <a:ln>
                <a:noFill/>
              </a:ln>
              <a:solidFill>
                <a:srgbClr val="000000"/>
              </a:solidFill>
              <a:latin typeface="metafors" panose="00000500000000000000" pitchFamily="2" charset="0"/>
              <a:ea typeface="Lucida Sans Unicode" pitchFamily="34"/>
              <a:cs typeface="Lucida Sans Unicode" pitchFamily="34"/>
            </a:endParaRP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sz="2400" b="1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Los starter saben que beans “iniciales” son necesarios</a:t>
            </a:r>
          </a:p>
          <a:p>
            <a:pPr marL="342900" marR="0" lvl="2" indent="-34290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sz="240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Son los encargados de disparar la autoconfiguración</a:t>
            </a:r>
          </a:p>
          <a:p>
            <a:pPr marL="742680" marR="0" lvl="2" indent="-28548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742680" algn="l"/>
                <a:tab pos="1657080" algn="l"/>
                <a:tab pos="2571480" algn="l"/>
                <a:tab pos="3485879" algn="l"/>
                <a:tab pos="4400280" algn="l"/>
                <a:tab pos="5314680" algn="l"/>
                <a:tab pos="6229079" algn="l"/>
                <a:tab pos="7143479" algn="l"/>
                <a:tab pos="8057880" algn="l"/>
                <a:tab pos="8972280" algn="l"/>
                <a:tab pos="9886680" algn="l"/>
                <a:tab pos="10801080" algn="l"/>
              </a:tabLst>
            </a:pPr>
            <a:endParaRPr lang="es-ES" sz="2400" u="none" strike="noStrike" cap="none" baseline="0" dirty="0">
              <a:ln>
                <a:noFill/>
              </a:ln>
              <a:solidFill>
                <a:srgbClr val="000000"/>
              </a:solidFill>
              <a:latin typeface="metafors" panose="00000500000000000000" pitchFamily="2" charset="0"/>
              <a:ea typeface="Lucida Sans Unicode" pitchFamily="34"/>
              <a:cs typeface="Lucida Sans Unicode" pitchFamily="34"/>
            </a:endParaRP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sz="2400" b="1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Propone realizar toda la configuración de Spring basada en Java</a:t>
            </a:r>
          </a:p>
          <a:p>
            <a:pPr marL="342900" marR="0" lvl="1" indent="-34290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sz="240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Utilización de la anotación @</a:t>
            </a:r>
            <a:r>
              <a:rPr lang="es-ES" sz="2400" u="none" strike="noStrike" cap="none" baseline="0" dirty="0" err="1">
                <a:ln>
                  <a:noFill/>
                </a:ln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Configuration</a:t>
            </a:r>
            <a:endParaRPr lang="es-ES" sz="2400" u="none" strike="noStrike" cap="none" baseline="0" dirty="0">
              <a:ln>
                <a:noFill/>
              </a:ln>
              <a:solidFill>
                <a:srgbClr val="000000"/>
              </a:solidFill>
              <a:latin typeface="metafors" panose="00000500000000000000" pitchFamily="2" charset="0"/>
              <a:ea typeface="Lucida Sans Unicode" pitchFamily="34"/>
              <a:cs typeface="Lucida Sans Unicode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313193390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lide interior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7250</TotalTime>
  <Words>1631</Words>
  <Application>Microsoft Office PowerPoint</Application>
  <PresentationFormat>Widescreen</PresentationFormat>
  <Paragraphs>300</Paragraphs>
  <Slides>34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34</vt:i4>
      </vt:variant>
    </vt:vector>
  </HeadingPairs>
  <TitlesOfParts>
    <vt:vector size="44" baseType="lpstr">
      <vt:lpstr>Arial</vt:lpstr>
      <vt:lpstr>Arial Black</vt:lpstr>
      <vt:lpstr>Calibri</vt:lpstr>
      <vt:lpstr>Calibri Light</vt:lpstr>
      <vt:lpstr>FreeSans</vt:lpstr>
      <vt:lpstr>Lucida Sans Unicode</vt:lpstr>
      <vt:lpstr>metafors</vt:lpstr>
      <vt:lpstr>Noto Sans CJK SC Regular</vt:lpstr>
      <vt:lpstr>Tema de Office</vt:lpstr>
      <vt:lpstr>Slide interior</vt:lpstr>
      <vt:lpstr>TechDay#6 – Docker &amp; Spring Boot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Workshop time!!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Carlos María Cornejo Crespo</dc:creator>
  <cp:lastModifiedBy>user</cp:lastModifiedBy>
  <cp:revision>267</cp:revision>
  <dcterms:created xsi:type="dcterms:W3CDTF">2016-10-05T14:14:23Z</dcterms:created>
  <dcterms:modified xsi:type="dcterms:W3CDTF">2017-04-20T11:35:41Z</dcterms:modified>
</cp:coreProperties>
</file>